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62" r:id="rId3"/>
    <p:sldId id="265" r:id="rId4"/>
    <p:sldId id="301" r:id="rId5"/>
    <p:sldId id="269" r:id="rId6"/>
    <p:sldId id="330" r:id="rId7"/>
    <p:sldId id="324" r:id="rId8"/>
    <p:sldId id="325" r:id="rId9"/>
    <p:sldId id="326" r:id="rId10"/>
    <p:sldId id="327" r:id="rId11"/>
    <p:sldId id="328" r:id="rId12"/>
    <p:sldId id="309" r:id="rId13"/>
    <p:sldId id="302" r:id="rId14"/>
    <p:sldId id="270" r:id="rId15"/>
    <p:sldId id="310" r:id="rId16"/>
    <p:sldId id="278" r:id="rId17"/>
    <p:sldId id="271" r:id="rId18"/>
    <p:sldId id="331" r:id="rId19"/>
    <p:sldId id="272" r:id="rId20"/>
    <p:sldId id="311" r:id="rId21"/>
    <p:sldId id="277" r:id="rId22"/>
    <p:sldId id="276" r:id="rId23"/>
    <p:sldId id="332" r:id="rId24"/>
    <p:sldId id="333" r:id="rId25"/>
    <p:sldId id="351" r:id="rId26"/>
    <p:sldId id="308" r:id="rId27"/>
  </p:sldIdLst>
  <p:sldSz cx="12192000" cy="6858000"/>
  <p:notesSz cx="6858000" cy="9144000"/>
  <p:embeddedFontLst>
    <p:embeddedFont>
      <p:font typeface="微软雅黑" panose="020B0503020204020204" pitchFamily="34" charset="-122"/>
      <p:regular r:id="rId32"/>
    </p:embeddedFont>
    <p:embeddedFont>
      <p:font typeface="汉仪旗黑-55简" panose="00020600040101010101" charset="-122"/>
      <p:regular r:id="rId33"/>
    </p:embeddedFont>
    <p:embeddedFont>
      <p:font typeface="等线" panose="02010600030101010101" charset="-122"/>
      <p:regular r:id="rId34"/>
    </p:embeddedFont>
    <p:embeddedFont>
      <p:font typeface="等线 Light" panose="02010600030101010101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B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>
        <p:scale>
          <a:sx n="60" d="100"/>
          <a:sy n="60" d="100"/>
        </p:scale>
        <p:origin x="112" y="304"/>
      </p:cViewPr>
      <p:guideLst>
        <p:guide orient="horz" pos="2155"/>
        <p:guide pos="3871"/>
        <p:guide pos="444"/>
        <p:guide pos="7356"/>
        <p:guide orient="horz" pos="300"/>
        <p:guide orient="horz" pos="40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4.xml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016570" y="757865"/>
            <a:ext cx="11175430" cy="637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5D937-033D-4ACF-A0EA-F3F76AD4CF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E663B-97D0-4B9B-8EF9-FCE0275281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flipH="1" flipV="1">
            <a:off x="637989" y="-1"/>
            <a:ext cx="1178111" cy="819266"/>
          </a:xfrm>
          <a:prstGeom prst="parallelogram">
            <a:avLst>
              <a:gd name="adj" fmla="val 7803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H="1" flipV="1">
            <a:off x="49897" y="596655"/>
            <a:ext cx="741578" cy="207268"/>
          </a:xfrm>
          <a:custGeom>
            <a:avLst/>
            <a:gdLst>
              <a:gd name="connsiteX0" fmla="*/ 899395 w 4123593"/>
              <a:gd name="connsiteY0" fmla="*/ 0 h 1152524"/>
              <a:gd name="connsiteX1" fmla="*/ 4123593 w 4123593"/>
              <a:gd name="connsiteY1" fmla="*/ 0 h 1152524"/>
              <a:gd name="connsiteX2" fmla="*/ 3224198 w 4123593"/>
              <a:gd name="connsiteY2" fmla="*/ 1152524 h 1152524"/>
              <a:gd name="connsiteX3" fmla="*/ 0 w 4123593"/>
              <a:gd name="connsiteY3" fmla="*/ 1152524 h 115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3593" h="1152524">
                <a:moveTo>
                  <a:pt x="899395" y="0"/>
                </a:moveTo>
                <a:lnTo>
                  <a:pt x="4123593" y="0"/>
                </a:lnTo>
                <a:lnTo>
                  <a:pt x="3224198" y="1152524"/>
                </a:lnTo>
                <a:lnTo>
                  <a:pt x="0" y="1152524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0871640" y="6192808"/>
            <a:ext cx="1716663" cy="751455"/>
            <a:chOff x="10897040" y="6230908"/>
            <a:chExt cx="1716663" cy="751455"/>
          </a:xfrm>
        </p:grpSpPr>
        <p:sp>
          <p:nvSpPr>
            <p:cNvPr id="12" name="PA_任意多边形 50"/>
            <p:cNvSpPr/>
            <p:nvPr>
              <p:custDataLst>
                <p:tags r:id="rId12"/>
              </p:custDataLst>
            </p:nvPr>
          </p:nvSpPr>
          <p:spPr>
            <a:xfrm rot="18900000">
              <a:off x="10897040" y="6230908"/>
              <a:ext cx="1716663" cy="414787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微软雅黑" panose="020B0503020204020204" pitchFamily="34" charset="-122"/>
              </a:endParaRPr>
            </a:p>
          </p:txBody>
        </p:sp>
        <p:sp>
          <p:nvSpPr>
            <p:cNvPr id="13" name="PA_任意多边形 48"/>
            <p:cNvSpPr/>
            <p:nvPr>
              <p:custDataLst>
                <p:tags r:id="rId13"/>
              </p:custDataLst>
            </p:nvPr>
          </p:nvSpPr>
          <p:spPr>
            <a:xfrm rot="18900000">
              <a:off x="11608577" y="6519828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微软雅黑" panose="020B0503020204020204" pitchFamily="34" charset="-122"/>
              </a:endParaRPr>
            </a:p>
          </p:txBody>
        </p:sp>
      </p:grpSp>
      <p:sp>
        <p:nvSpPr>
          <p:cNvPr id="18" name="任意多边形: 形状 17"/>
          <p:cNvSpPr/>
          <p:nvPr userDrawn="1"/>
        </p:nvSpPr>
        <p:spPr>
          <a:xfrm>
            <a:off x="0" y="819266"/>
            <a:ext cx="613105" cy="785660"/>
          </a:xfrm>
          <a:custGeom>
            <a:avLst/>
            <a:gdLst>
              <a:gd name="connsiteX0" fmla="*/ 33272 w 613105"/>
              <a:gd name="connsiteY0" fmla="*/ 0 h 785660"/>
              <a:gd name="connsiteX1" fmla="*/ 613105 w 613105"/>
              <a:gd name="connsiteY1" fmla="*/ 0 h 785660"/>
              <a:gd name="connsiteX2" fmla="*/ 0 w 613105"/>
              <a:gd name="connsiteY2" fmla="*/ 785660 h 785660"/>
              <a:gd name="connsiteX3" fmla="*/ 0 w 613105"/>
              <a:gd name="connsiteY3" fmla="*/ 42636 h 785660"/>
              <a:gd name="connsiteX4" fmla="*/ 33272 w 613105"/>
              <a:gd name="connsiteY4" fmla="*/ 0 h 78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105" h="785660">
                <a:moveTo>
                  <a:pt x="33272" y="0"/>
                </a:moveTo>
                <a:lnTo>
                  <a:pt x="613105" y="0"/>
                </a:lnTo>
                <a:lnTo>
                  <a:pt x="0" y="785660"/>
                </a:lnTo>
                <a:lnTo>
                  <a:pt x="0" y="42636"/>
                </a:lnTo>
                <a:lnTo>
                  <a:pt x="3327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8.sv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20954" y="8763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45180" y="831391"/>
            <a:ext cx="258445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索引建立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文档打分</a:t>
            </a:r>
            <a:endParaRPr lang="en-US" altLang="zh-CN" sz="3200" dirty="0">
              <a:solidFill>
                <a:schemeClr val="bg1"/>
              </a:solidFill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分页实现</a:t>
            </a:r>
            <a:endParaRPr lang="en-US" altLang="zh-CN" sz="3200" dirty="0">
              <a:solidFill>
                <a:schemeClr val="bg1"/>
              </a:solidFill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性能</a:t>
            </a:r>
            <a:r>
              <a:rPr lang="zh-CN" altLang="en-US" sz="32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优化</a:t>
            </a:r>
            <a:endParaRPr lang="zh-CN" altLang="en-US" sz="3200" dirty="0">
              <a:solidFill>
                <a:schemeClr val="bg1"/>
              </a:solidFill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endParaRPr lang="zh-CN" altLang="en-US" sz="3200" dirty="0">
              <a:solidFill>
                <a:schemeClr val="bg1"/>
              </a:solidFill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</p:txBody>
      </p:sp>
      <p:sp>
        <p:nvSpPr>
          <p:cNvPr id="13" name="TextBox 59"/>
          <p:cNvSpPr txBox="1">
            <a:spLocks noChangeArrowheads="1"/>
          </p:cNvSpPr>
          <p:nvPr/>
        </p:nvSpPr>
        <p:spPr bwMode="auto">
          <a:xfrm flipH="1">
            <a:off x="1520312" y="2554301"/>
            <a:ext cx="3699578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4800" b="1" kern="0" dirty="0">
                <a:solidFill>
                  <a:srgbClr val="96BADA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目录 </a:t>
            </a:r>
            <a:r>
              <a:rPr lang="en-US" altLang="zh-CN" sz="4800" b="1" kern="0" dirty="0">
                <a:solidFill>
                  <a:srgbClr val="96BADA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 CONTENTS</a:t>
            </a:r>
            <a:endParaRPr lang="en-US" altLang="ko-KR" sz="4800" b="1" kern="0" dirty="0">
              <a:solidFill>
                <a:srgbClr val="96BADA"/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sp>
        <p:nvSpPr>
          <p:cNvPr id="21" name="箭头: 五边形 20"/>
          <p:cNvSpPr/>
          <p:nvPr/>
        </p:nvSpPr>
        <p:spPr>
          <a:xfrm>
            <a:off x="6096859" y="1210417"/>
            <a:ext cx="1054159" cy="850369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</a:rPr>
              <a:t>01</a:t>
            </a:r>
            <a:endParaRPr lang="en-US" altLang="zh-CN" sz="2800" dirty="0">
              <a:solidFill>
                <a:schemeClr val="accent5">
                  <a:lumMod val="75000"/>
                </a:schemeClr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23" name="箭头: 五边形 22"/>
          <p:cNvSpPr/>
          <p:nvPr/>
        </p:nvSpPr>
        <p:spPr>
          <a:xfrm>
            <a:off x="6096861" y="2126179"/>
            <a:ext cx="1054159" cy="850369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</a:rPr>
              <a:t>02</a:t>
            </a:r>
            <a:endParaRPr lang="en-US" altLang="zh-CN" sz="2800" dirty="0">
              <a:solidFill>
                <a:schemeClr val="accent5">
                  <a:lumMod val="75000"/>
                </a:schemeClr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24" name="箭头: 五边形 23"/>
          <p:cNvSpPr/>
          <p:nvPr/>
        </p:nvSpPr>
        <p:spPr>
          <a:xfrm>
            <a:off x="6096068" y="3041941"/>
            <a:ext cx="1054159" cy="850369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</a:rPr>
              <a:t>03</a:t>
            </a:r>
            <a:endParaRPr lang="en-US" altLang="zh-CN" sz="2800" dirty="0">
              <a:solidFill>
                <a:schemeClr val="accent5">
                  <a:lumMod val="75000"/>
                </a:schemeClr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29" name="箭头: 五边形 28"/>
          <p:cNvSpPr/>
          <p:nvPr/>
        </p:nvSpPr>
        <p:spPr>
          <a:xfrm>
            <a:off x="6090978" y="4019406"/>
            <a:ext cx="1054159" cy="850369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</a:rPr>
              <a:t>04</a:t>
            </a:r>
            <a:endParaRPr lang="en-US" altLang="zh-CN" sz="2800" dirty="0">
              <a:solidFill>
                <a:schemeClr val="accent5">
                  <a:lumMod val="75000"/>
                </a:schemeClr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138286" y="4188298"/>
            <a:ext cx="2073275" cy="2657100"/>
            <a:chOff x="14955" y="5566"/>
            <a:chExt cx="5064" cy="6490"/>
          </a:xfrm>
        </p:grpSpPr>
        <p:sp>
          <p:nvSpPr>
            <p:cNvPr id="47" name="任意多边形: 形状 46"/>
            <p:cNvSpPr/>
            <p:nvPr/>
          </p:nvSpPr>
          <p:spPr>
            <a:xfrm>
              <a:off x="14955" y="5566"/>
              <a:ext cx="5065" cy="6490"/>
            </a:xfrm>
            <a:custGeom>
              <a:avLst/>
              <a:gdLst>
                <a:gd name="connsiteX0" fmla="*/ 3216020 w 3216020"/>
                <a:gd name="connsiteY0" fmla="*/ 0 h 4121147"/>
                <a:gd name="connsiteX1" fmla="*/ 3216020 w 3216020"/>
                <a:gd name="connsiteY1" fmla="*/ 4121147 h 4121147"/>
                <a:gd name="connsiteX2" fmla="*/ 0 w 3216020"/>
                <a:gd name="connsiteY2" fmla="*/ 4121147 h 41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6020" h="4121147">
                  <a:moveTo>
                    <a:pt x="3216020" y="0"/>
                  </a:moveTo>
                  <a:lnTo>
                    <a:pt x="3216020" y="4121147"/>
                  </a:lnTo>
                  <a:lnTo>
                    <a:pt x="0" y="4121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7002" y="7963"/>
              <a:ext cx="2659" cy="3407"/>
            </a:xfrm>
            <a:custGeom>
              <a:avLst/>
              <a:gdLst>
                <a:gd name="connsiteX0" fmla="*/ 3216020 w 3216020"/>
                <a:gd name="connsiteY0" fmla="*/ 0 h 4121147"/>
                <a:gd name="connsiteX1" fmla="*/ 3216020 w 3216020"/>
                <a:gd name="connsiteY1" fmla="*/ 4121147 h 4121147"/>
                <a:gd name="connsiteX2" fmla="*/ 0 w 3216020"/>
                <a:gd name="connsiteY2" fmla="*/ 4121147 h 41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6020" h="4121147">
                  <a:moveTo>
                    <a:pt x="3216020" y="0"/>
                  </a:moveTo>
                  <a:lnTo>
                    <a:pt x="3216020" y="4121147"/>
                  </a:lnTo>
                  <a:lnTo>
                    <a:pt x="0" y="4121147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 rot="16200000">
            <a:off x="10239618" y="-130664"/>
            <a:ext cx="1821815" cy="2082948"/>
            <a:chOff x="14955" y="6265"/>
            <a:chExt cx="5065" cy="5791"/>
          </a:xfrm>
        </p:grpSpPr>
        <p:sp>
          <p:nvSpPr>
            <p:cNvPr id="5" name="任意多边形: 形状 46"/>
            <p:cNvSpPr/>
            <p:nvPr/>
          </p:nvSpPr>
          <p:spPr>
            <a:xfrm>
              <a:off x="14955" y="6265"/>
              <a:ext cx="5065" cy="5791"/>
            </a:xfrm>
            <a:custGeom>
              <a:avLst/>
              <a:gdLst>
                <a:gd name="connsiteX0" fmla="*/ 3216020 w 3216020"/>
                <a:gd name="connsiteY0" fmla="*/ 0 h 4121147"/>
                <a:gd name="connsiteX1" fmla="*/ 3216020 w 3216020"/>
                <a:gd name="connsiteY1" fmla="*/ 4121147 h 4121147"/>
                <a:gd name="connsiteX2" fmla="*/ 0 w 3216020"/>
                <a:gd name="connsiteY2" fmla="*/ 4121147 h 41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6020" h="4121147">
                  <a:moveTo>
                    <a:pt x="3216020" y="0"/>
                  </a:moveTo>
                  <a:lnTo>
                    <a:pt x="3216020" y="4121147"/>
                  </a:lnTo>
                  <a:lnTo>
                    <a:pt x="0" y="4121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47"/>
            <p:cNvSpPr/>
            <p:nvPr/>
          </p:nvSpPr>
          <p:spPr>
            <a:xfrm>
              <a:off x="17002" y="7963"/>
              <a:ext cx="2659" cy="3407"/>
            </a:xfrm>
            <a:custGeom>
              <a:avLst/>
              <a:gdLst>
                <a:gd name="connsiteX0" fmla="*/ 3216020 w 3216020"/>
                <a:gd name="connsiteY0" fmla="*/ 0 h 4121147"/>
                <a:gd name="connsiteX1" fmla="*/ 3216020 w 3216020"/>
                <a:gd name="connsiteY1" fmla="*/ 4121147 h 4121147"/>
                <a:gd name="connsiteX2" fmla="*/ 0 w 3216020"/>
                <a:gd name="connsiteY2" fmla="*/ 4121147 h 41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6020" h="4121147">
                  <a:moveTo>
                    <a:pt x="3216020" y="0"/>
                  </a:moveTo>
                  <a:lnTo>
                    <a:pt x="3216020" y="4121147"/>
                  </a:lnTo>
                  <a:lnTo>
                    <a:pt x="0" y="4121147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任意多边形: 形状 17"/>
          <p:cNvSpPr/>
          <p:nvPr/>
        </p:nvSpPr>
        <p:spPr>
          <a:xfrm rot="11945907">
            <a:off x="-697749" y="-718127"/>
            <a:ext cx="3227782" cy="5963937"/>
          </a:xfrm>
          <a:custGeom>
            <a:avLst/>
            <a:gdLst>
              <a:gd name="connsiteX0" fmla="*/ 4980990 w 4980990"/>
              <a:gd name="connsiteY0" fmla="*/ 8509626 h 10234297"/>
              <a:gd name="connsiteX1" fmla="*/ 0 w 4980990"/>
              <a:gd name="connsiteY1" fmla="*/ 10234297 h 10234297"/>
              <a:gd name="connsiteX2" fmla="*/ 4980990 w 4980990"/>
              <a:gd name="connsiteY2" fmla="*/ 0 h 10234297"/>
              <a:gd name="connsiteX3" fmla="*/ 4980990 w 4980990"/>
              <a:gd name="connsiteY3" fmla="*/ 8509626 h 10234297"/>
              <a:gd name="connsiteX0-1" fmla="*/ 4980990 w 4980990"/>
              <a:gd name="connsiteY0-2" fmla="*/ 7352247 h 9076918"/>
              <a:gd name="connsiteX1-3" fmla="*/ 0 w 4980990"/>
              <a:gd name="connsiteY1-4" fmla="*/ 9076918 h 9076918"/>
              <a:gd name="connsiteX2-5" fmla="*/ 4923368 w 4980990"/>
              <a:gd name="connsiteY2-6" fmla="*/ 0 h 9076918"/>
              <a:gd name="connsiteX3-7" fmla="*/ 4980990 w 4980990"/>
              <a:gd name="connsiteY3-8" fmla="*/ 7352247 h 9076918"/>
              <a:gd name="connsiteX0-9" fmla="*/ 3141489 w 3141489"/>
              <a:gd name="connsiteY0-10" fmla="*/ 7352247 h 8463836"/>
              <a:gd name="connsiteX1-11" fmla="*/ 0 w 3141489"/>
              <a:gd name="connsiteY1-12" fmla="*/ 8463836 h 8463836"/>
              <a:gd name="connsiteX2-13" fmla="*/ 3083867 w 3141489"/>
              <a:gd name="connsiteY2-14" fmla="*/ 0 h 8463836"/>
              <a:gd name="connsiteX3-15" fmla="*/ 3141489 w 3141489"/>
              <a:gd name="connsiteY3-16" fmla="*/ 7352247 h 8463836"/>
              <a:gd name="connsiteX0-17" fmla="*/ 3141489 w 3141489"/>
              <a:gd name="connsiteY0-18" fmla="*/ 7352247 h 8463836"/>
              <a:gd name="connsiteX1-19" fmla="*/ 0 w 3141489"/>
              <a:gd name="connsiteY1-20" fmla="*/ 8463836 h 8463836"/>
              <a:gd name="connsiteX2-21" fmla="*/ 3083867 w 3141489"/>
              <a:gd name="connsiteY2-22" fmla="*/ 0 h 8463836"/>
              <a:gd name="connsiteX3-23" fmla="*/ 3141489 w 3141489"/>
              <a:gd name="connsiteY3-24" fmla="*/ 7352247 h 8463836"/>
              <a:gd name="connsiteX0-25" fmla="*/ 3227782 w 3227782"/>
              <a:gd name="connsiteY0-26" fmla="*/ 7352247 h 8459807"/>
              <a:gd name="connsiteX1-27" fmla="*/ 0 w 3227782"/>
              <a:gd name="connsiteY1-28" fmla="*/ 8459807 h 8459807"/>
              <a:gd name="connsiteX2-29" fmla="*/ 3170160 w 3227782"/>
              <a:gd name="connsiteY2-30" fmla="*/ 0 h 8459807"/>
              <a:gd name="connsiteX3-31" fmla="*/ 3227782 w 3227782"/>
              <a:gd name="connsiteY3-32" fmla="*/ 7352247 h 8459807"/>
              <a:gd name="connsiteX0-33" fmla="*/ 3227782 w 3227782"/>
              <a:gd name="connsiteY0-34" fmla="*/ 4790283 h 5897843"/>
              <a:gd name="connsiteX1-35" fmla="*/ 0 w 3227782"/>
              <a:gd name="connsiteY1-36" fmla="*/ 5897843 h 5897843"/>
              <a:gd name="connsiteX2-37" fmla="*/ 1571632 w 3227782"/>
              <a:gd name="connsiteY2-38" fmla="*/ 0 h 5897843"/>
              <a:gd name="connsiteX3-39" fmla="*/ 3227782 w 3227782"/>
              <a:gd name="connsiteY3-40" fmla="*/ 4790283 h 58978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27782" h="5897843">
                <a:moveTo>
                  <a:pt x="3227782" y="4790283"/>
                </a:moveTo>
                <a:lnTo>
                  <a:pt x="0" y="5897843"/>
                </a:lnTo>
                <a:lnTo>
                  <a:pt x="1571632" y="0"/>
                </a:lnTo>
                <a:lnTo>
                  <a:pt x="3227782" y="47902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任意多边形: 形状 1"/>
          <p:cNvSpPr/>
          <p:nvPr/>
        </p:nvSpPr>
        <p:spPr>
          <a:xfrm>
            <a:off x="-21265" y="-21266"/>
            <a:ext cx="1190846" cy="5103628"/>
          </a:xfrm>
          <a:custGeom>
            <a:avLst/>
            <a:gdLst>
              <a:gd name="connsiteX0" fmla="*/ 21265 w 1190846"/>
              <a:gd name="connsiteY0" fmla="*/ 0 h 5103628"/>
              <a:gd name="connsiteX1" fmla="*/ 1190846 w 1190846"/>
              <a:gd name="connsiteY1" fmla="*/ 0 h 5103628"/>
              <a:gd name="connsiteX2" fmla="*/ 0 w 1190846"/>
              <a:gd name="connsiteY2" fmla="*/ 5103628 h 5103628"/>
              <a:gd name="connsiteX3" fmla="*/ 21265 w 1190846"/>
              <a:gd name="connsiteY3" fmla="*/ 0 h 510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0846" h="5103628">
                <a:moveTo>
                  <a:pt x="21265" y="0"/>
                </a:moveTo>
                <a:lnTo>
                  <a:pt x="1190846" y="0"/>
                </a:lnTo>
                <a:lnTo>
                  <a:pt x="0" y="5103628"/>
                </a:lnTo>
                <a:cubicBezTo>
                  <a:pt x="7088" y="3402419"/>
                  <a:pt x="14177" y="1701209"/>
                  <a:pt x="21265" y="0"/>
                </a:cubicBez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913861" y="2556784"/>
            <a:ext cx="850949" cy="850949"/>
            <a:chOff x="7441662" y="1884287"/>
            <a:chExt cx="1063255" cy="1063255"/>
          </a:xfrm>
        </p:grpSpPr>
        <p:sp>
          <p:nvSpPr>
            <p:cNvPr id="30" name="椭圆 29"/>
            <p:cNvSpPr/>
            <p:nvPr/>
          </p:nvSpPr>
          <p:spPr>
            <a:xfrm>
              <a:off x="7441662" y="1884287"/>
              <a:ext cx="1063255" cy="1063255"/>
            </a:xfrm>
            <a:prstGeom prst="ellipse">
              <a:avLst/>
            </a:prstGeom>
            <a:solidFill>
              <a:srgbClr val="96B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形 30" descr="31393935333939383b31373432363535313bd1a7cebbc3b1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568541" y="2088318"/>
              <a:ext cx="781272" cy="781272"/>
            </a:xfrm>
            <a:prstGeom prst="rect">
              <a:avLst/>
            </a:prstGeom>
          </p:spPr>
        </p:pic>
      </p:grpSp>
      <p:pic>
        <p:nvPicPr>
          <p:cNvPr id="32" name="图形 31" descr="31393935333939383b31373432363535363bb1cfd2b5d6a4cae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38738">
            <a:off x="8839224" y="1326157"/>
            <a:ext cx="512268" cy="512268"/>
          </a:xfrm>
          <a:prstGeom prst="rect">
            <a:avLst/>
          </a:prstGeom>
        </p:spPr>
      </p:pic>
      <p:pic>
        <p:nvPicPr>
          <p:cNvPr id="33" name="图形 32" descr="31393935333939383b31373432363535363bb1cfd2b5d6a4cae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38738">
            <a:off x="8839181" y="2288192"/>
            <a:ext cx="512268" cy="512268"/>
          </a:xfrm>
          <a:prstGeom prst="rect">
            <a:avLst/>
          </a:prstGeom>
        </p:spPr>
      </p:pic>
      <p:pic>
        <p:nvPicPr>
          <p:cNvPr id="34" name="图形 33" descr="31393935333939383b31373432363535363bb1cfd2b5d6a4cae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38738">
            <a:off x="8838940" y="3260634"/>
            <a:ext cx="512268" cy="512268"/>
          </a:xfrm>
          <a:prstGeom prst="rect">
            <a:avLst/>
          </a:prstGeom>
        </p:spPr>
      </p:pic>
      <p:pic>
        <p:nvPicPr>
          <p:cNvPr id="35" name="图形 34" descr="31393935333939383b31373432363535363bb1cfd2b5d6a4cae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38738">
            <a:off x="8828307" y="4251494"/>
            <a:ext cx="512268" cy="51226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455420" y="214630"/>
            <a:ext cx="1927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文档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查询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815340"/>
            <a:ext cx="10544810" cy="35820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594366" y="2205588"/>
            <a:ext cx="3244118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  <a:alpha val="10000"/>
                  </a:schemeClr>
                </a:solidFill>
                <a:effectLst/>
                <a:uLnTx/>
                <a:uFillTx/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02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60000"/>
                  <a:lumOff val="40000"/>
                  <a:alpha val="10000"/>
                </a:schemeClr>
              </a:solidFill>
              <a:effectLst/>
              <a:uLnTx/>
              <a:uFillTx/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</p:txBody>
      </p:sp>
      <p:sp>
        <p:nvSpPr>
          <p:cNvPr id="5" name="圆角矩形 2048"/>
          <p:cNvSpPr/>
          <p:nvPr/>
        </p:nvSpPr>
        <p:spPr>
          <a:xfrm>
            <a:off x="6835184" y="3432097"/>
            <a:ext cx="4359992" cy="7078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84346" y="3429000"/>
            <a:ext cx="259096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文档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打分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</p:txBody>
      </p:sp>
      <p:sp>
        <p:nvSpPr>
          <p:cNvPr id="36" name="箭头: 五边形 35"/>
          <p:cNvSpPr/>
          <p:nvPr/>
        </p:nvSpPr>
        <p:spPr>
          <a:xfrm>
            <a:off x="7111420" y="3429001"/>
            <a:ext cx="1330393" cy="707886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</a:rPr>
              <a:t>02</a:t>
            </a:r>
            <a:endParaRPr lang="en-US" altLang="zh-CN" sz="4000" dirty="0">
              <a:solidFill>
                <a:schemeClr val="accent5">
                  <a:lumMod val="75000"/>
                </a:schemeClr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220200" y="4219297"/>
            <a:ext cx="1919813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TF-IDF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介绍</a:t>
            </a:r>
            <a:endParaRPr lang="zh-CN" altLang="en-US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TF-IDF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编码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实现</a:t>
            </a:r>
            <a:endParaRPr lang="zh-CN" altLang="en-US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0232" y="-1088172"/>
            <a:ext cx="5082436" cy="9076918"/>
            <a:chOff x="1180232" y="-1088172"/>
            <a:chExt cx="5082436" cy="9076918"/>
          </a:xfrm>
        </p:grpSpPr>
        <p:sp>
          <p:nvSpPr>
            <p:cNvPr id="12" name="任意多边形: 形状 11"/>
            <p:cNvSpPr/>
            <p:nvPr/>
          </p:nvSpPr>
          <p:spPr>
            <a:xfrm rot="11945907">
              <a:off x="1281678" y="-1088172"/>
              <a:ext cx="4980990" cy="9076918"/>
            </a:xfrm>
            <a:custGeom>
              <a:avLst/>
              <a:gdLst>
                <a:gd name="connsiteX0" fmla="*/ 4980990 w 4980990"/>
                <a:gd name="connsiteY0" fmla="*/ 8509626 h 10234297"/>
                <a:gd name="connsiteX1" fmla="*/ 0 w 4980990"/>
                <a:gd name="connsiteY1" fmla="*/ 10234297 h 10234297"/>
                <a:gd name="connsiteX2" fmla="*/ 4980990 w 4980990"/>
                <a:gd name="connsiteY2" fmla="*/ 0 h 10234297"/>
                <a:gd name="connsiteX3" fmla="*/ 4980990 w 4980990"/>
                <a:gd name="connsiteY3" fmla="*/ 8509626 h 10234297"/>
                <a:gd name="connsiteX0-1" fmla="*/ 4980990 w 4980990"/>
                <a:gd name="connsiteY0-2" fmla="*/ 7352247 h 9076918"/>
                <a:gd name="connsiteX1-3" fmla="*/ 0 w 4980990"/>
                <a:gd name="connsiteY1-4" fmla="*/ 9076918 h 9076918"/>
                <a:gd name="connsiteX2-5" fmla="*/ 4923368 w 4980990"/>
                <a:gd name="connsiteY2-6" fmla="*/ 0 h 9076918"/>
                <a:gd name="connsiteX3-7" fmla="*/ 4980990 w 4980990"/>
                <a:gd name="connsiteY3-8" fmla="*/ 7352247 h 90769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80990" h="9076918">
                  <a:moveTo>
                    <a:pt x="4980990" y="7352247"/>
                  </a:moveTo>
                  <a:lnTo>
                    <a:pt x="0" y="9076918"/>
                  </a:lnTo>
                  <a:lnTo>
                    <a:pt x="4923368" y="0"/>
                  </a:lnTo>
                  <a:lnTo>
                    <a:pt x="4980990" y="73522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37"/>
            <p:cNvSpPr/>
            <p:nvPr/>
          </p:nvSpPr>
          <p:spPr>
            <a:xfrm rot="11945907">
              <a:off x="1180232" y="-463487"/>
              <a:ext cx="1421446" cy="7843229"/>
            </a:xfrm>
            <a:custGeom>
              <a:avLst/>
              <a:gdLst>
                <a:gd name="connsiteX0" fmla="*/ 0 w 1503609"/>
                <a:gd name="connsiteY0" fmla="*/ 8414926 h 8414926"/>
                <a:gd name="connsiteX1" fmla="*/ 1503609 w 1503609"/>
                <a:gd name="connsiteY1" fmla="*/ 0 h 8414926"/>
                <a:gd name="connsiteX2" fmla="*/ 1503609 w 1503609"/>
                <a:gd name="connsiteY2" fmla="*/ 8414926 h 8414926"/>
                <a:gd name="connsiteX3" fmla="*/ 0 w 1503609"/>
                <a:gd name="connsiteY3" fmla="*/ 8414926 h 8414926"/>
                <a:gd name="connsiteX0-1" fmla="*/ 0 w 1554297"/>
                <a:gd name="connsiteY0-2" fmla="*/ 8856890 h 8856890"/>
                <a:gd name="connsiteX1-3" fmla="*/ 1554297 w 1554297"/>
                <a:gd name="connsiteY1-4" fmla="*/ 0 h 8856890"/>
                <a:gd name="connsiteX2-5" fmla="*/ 1554297 w 1554297"/>
                <a:gd name="connsiteY2-6" fmla="*/ 8414926 h 8856890"/>
                <a:gd name="connsiteX3-7" fmla="*/ 0 w 1554297"/>
                <a:gd name="connsiteY3-8" fmla="*/ 8856890 h 8856890"/>
                <a:gd name="connsiteX0-9" fmla="*/ 0 w 1554297"/>
                <a:gd name="connsiteY0-10" fmla="*/ 8856890 h 8856890"/>
                <a:gd name="connsiteX1-11" fmla="*/ 1554297 w 1554297"/>
                <a:gd name="connsiteY1-12" fmla="*/ 0 h 8856890"/>
                <a:gd name="connsiteX2-13" fmla="*/ 1554297 w 1554297"/>
                <a:gd name="connsiteY2-14" fmla="*/ 8414926 h 8856890"/>
                <a:gd name="connsiteX3-15" fmla="*/ 0 w 1554297"/>
                <a:gd name="connsiteY3-16" fmla="*/ 8856890 h 8856890"/>
                <a:gd name="connsiteX0-17" fmla="*/ 0 w 1554297"/>
                <a:gd name="connsiteY0-18" fmla="*/ 7744520 h 7744520"/>
                <a:gd name="connsiteX1-19" fmla="*/ 1387888 w 1554297"/>
                <a:gd name="connsiteY1-20" fmla="*/ 0 h 7744520"/>
                <a:gd name="connsiteX2-21" fmla="*/ 1554297 w 1554297"/>
                <a:gd name="connsiteY2-22" fmla="*/ 7302556 h 7744520"/>
                <a:gd name="connsiteX3-23" fmla="*/ 0 w 1554297"/>
                <a:gd name="connsiteY3-24" fmla="*/ 7744520 h 7744520"/>
                <a:gd name="connsiteX0-25" fmla="*/ 0 w 1587855"/>
                <a:gd name="connsiteY0-26" fmla="*/ 7843229 h 7843229"/>
                <a:gd name="connsiteX1-27" fmla="*/ 1421446 w 1587855"/>
                <a:gd name="connsiteY1-28" fmla="*/ 0 h 7843229"/>
                <a:gd name="connsiteX2-29" fmla="*/ 1587855 w 1587855"/>
                <a:gd name="connsiteY2-30" fmla="*/ 7302556 h 7843229"/>
                <a:gd name="connsiteX3-31" fmla="*/ 0 w 1587855"/>
                <a:gd name="connsiteY3-32" fmla="*/ 7843229 h 7843229"/>
                <a:gd name="connsiteX0-33" fmla="*/ 0 w 1587855"/>
                <a:gd name="connsiteY0-34" fmla="*/ 7843229 h 7843229"/>
                <a:gd name="connsiteX1-35" fmla="*/ 1421446 w 1587855"/>
                <a:gd name="connsiteY1-36" fmla="*/ 0 h 7843229"/>
                <a:gd name="connsiteX2-37" fmla="*/ 1587855 w 1587855"/>
                <a:gd name="connsiteY2-38" fmla="*/ 7302556 h 7843229"/>
                <a:gd name="connsiteX3-39" fmla="*/ 0 w 1587855"/>
                <a:gd name="connsiteY3-40" fmla="*/ 7843229 h 7843229"/>
                <a:gd name="connsiteX0-41" fmla="*/ 0 w 1553961"/>
                <a:gd name="connsiteY0-42" fmla="*/ 7843229 h 7843229"/>
                <a:gd name="connsiteX1-43" fmla="*/ 1421446 w 1553961"/>
                <a:gd name="connsiteY1-44" fmla="*/ 0 h 7843229"/>
                <a:gd name="connsiteX2-45" fmla="*/ 1553961 w 1553961"/>
                <a:gd name="connsiteY2-46" fmla="*/ 7372351 h 7843229"/>
                <a:gd name="connsiteX3-47" fmla="*/ 0 w 1553961"/>
                <a:gd name="connsiteY3-48" fmla="*/ 7843229 h 7843229"/>
                <a:gd name="connsiteX0-49" fmla="*/ 0 w 1421446"/>
                <a:gd name="connsiteY0-50" fmla="*/ 7843229 h 7843229"/>
                <a:gd name="connsiteX1-51" fmla="*/ 1421446 w 1421446"/>
                <a:gd name="connsiteY1-52" fmla="*/ 0 h 7843229"/>
                <a:gd name="connsiteX2-53" fmla="*/ 1421024 w 1421446"/>
                <a:gd name="connsiteY2-54" fmla="*/ 7379674 h 7843229"/>
                <a:gd name="connsiteX3-55" fmla="*/ 0 w 1421446"/>
                <a:gd name="connsiteY3-56" fmla="*/ 7843229 h 7843229"/>
                <a:gd name="connsiteX0-57" fmla="*/ 0 w 1421446"/>
                <a:gd name="connsiteY0-58" fmla="*/ 7843229 h 7843229"/>
                <a:gd name="connsiteX1-59" fmla="*/ 1421446 w 1421446"/>
                <a:gd name="connsiteY1-60" fmla="*/ 0 h 7843229"/>
                <a:gd name="connsiteX2-61" fmla="*/ 1421024 w 1421446"/>
                <a:gd name="connsiteY2-62" fmla="*/ 7379674 h 7843229"/>
                <a:gd name="connsiteX3-63" fmla="*/ 0 w 1421446"/>
                <a:gd name="connsiteY3-64" fmla="*/ 7843229 h 7843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1446" h="7843229">
                  <a:moveTo>
                    <a:pt x="0" y="7843229"/>
                  </a:moveTo>
                  <a:lnTo>
                    <a:pt x="1421446" y="0"/>
                  </a:lnTo>
                  <a:cubicBezTo>
                    <a:pt x="1421305" y="2459891"/>
                    <a:pt x="1421165" y="4919783"/>
                    <a:pt x="1421024" y="7379674"/>
                  </a:cubicBezTo>
                  <a:cubicBezTo>
                    <a:pt x="902925" y="7526995"/>
                    <a:pt x="877219" y="7571562"/>
                    <a:pt x="0" y="7843229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形 15" descr="上升趋势条形图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568" y="3316830"/>
            <a:ext cx="932226" cy="932226"/>
          </a:xfrm>
          <a:prstGeom prst="rect">
            <a:avLst/>
          </a:prstGeom>
        </p:spPr>
      </p:pic>
      <p:pic>
        <p:nvPicPr>
          <p:cNvPr id="17" name="图形 16" descr="31393935333939383b31373432363535313bd1a7cebbc3b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27" y="-1"/>
            <a:ext cx="3422089" cy="34220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平行四边形 31"/>
          <p:cNvSpPr/>
          <p:nvPr/>
        </p:nvSpPr>
        <p:spPr>
          <a:xfrm>
            <a:off x="4555658" y="1240898"/>
            <a:ext cx="6905458" cy="4651902"/>
          </a:xfrm>
          <a:prstGeom prst="parallelogram">
            <a:avLst/>
          </a:prstGeom>
          <a:blipFill>
            <a:blip r:embed="rId1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平行四边形 32"/>
          <p:cNvSpPr/>
          <p:nvPr/>
        </p:nvSpPr>
        <p:spPr>
          <a:xfrm>
            <a:off x="1658152" y="2456120"/>
            <a:ext cx="3530536" cy="1935127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507615" y="3187700"/>
            <a:ext cx="251333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TF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: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词条在文档d中出现的频率IDF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: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逆向文件频率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70342" y="2790175"/>
            <a:ext cx="1885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660">
              <a:spcBef>
                <a:spcPct val="20000"/>
              </a:spcBef>
              <a:defRPr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TF-IDF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17337" y="2832707"/>
            <a:ext cx="1090930" cy="1090930"/>
            <a:chOff x="2232" y="4327"/>
            <a:chExt cx="1718" cy="1718"/>
          </a:xfrm>
        </p:grpSpPr>
        <p:sp>
          <p:nvSpPr>
            <p:cNvPr id="35" name="椭圆 34"/>
            <p:cNvSpPr/>
            <p:nvPr/>
          </p:nvSpPr>
          <p:spPr>
            <a:xfrm>
              <a:off x="2232" y="4327"/>
              <a:ext cx="1718" cy="171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31393935333939383b31373432363535343bb7c5b4f3beb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6" y="4575"/>
              <a:ext cx="1470" cy="1470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1417337" y="21590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文档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打分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880" y="3187700"/>
            <a:ext cx="3282950" cy="13442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417320" y="215900"/>
            <a:ext cx="3321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TF-IDF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编码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实现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12925" y="5276824"/>
            <a:ext cx="2136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研究思路</a:t>
            </a:r>
            <a:r>
              <a:rPr lang="en-US" altLang="zh-CN" sz="2000" b="1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1</a:t>
            </a:r>
            <a:endParaRPr lang="en-US" altLang="zh-CN" sz="2000" b="1" dirty="0">
              <a:solidFill>
                <a:schemeClr val="bg1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86960" y="5238724"/>
            <a:ext cx="2136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关键词</a:t>
            </a:r>
            <a:r>
              <a:rPr lang="en-US" altLang="zh-CN" sz="2000" b="1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1</a:t>
            </a:r>
            <a:endParaRPr lang="en-US" altLang="zh-CN" sz="2000" b="1" dirty="0">
              <a:solidFill>
                <a:schemeClr val="bg1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69580" y="5276824"/>
            <a:ext cx="2136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研究思路</a:t>
            </a:r>
            <a:r>
              <a:rPr lang="en-US" altLang="zh-CN" sz="2000" b="1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3</a:t>
            </a:r>
            <a:endParaRPr lang="en-US" altLang="zh-CN" sz="2000" b="1" dirty="0">
              <a:solidFill>
                <a:schemeClr val="bg1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824865"/>
            <a:ext cx="10484485" cy="60331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594366" y="2205588"/>
            <a:ext cx="3244118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  <a:alpha val="10000"/>
                  </a:schemeClr>
                </a:solidFill>
                <a:effectLst/>
                <a:uLnTx/>
                <a:uFillTx/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0</a:t>
            </a:r>
            <a:r>
              <a:rPr lang="en-US" altLang="zh-CN" sz="19900" dirty="0">
                <a:solidFill>
                  <a:schemeClr val="accent5">
                    <a:lumMod val="60000"/>
                    <a:lumOff val="40000"/>
                    <a:alpha val="1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3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60000"/>
                  <a:lumOff val="40000"/>
                  <a:alpha val="10000"/>
                </a:schemeClr>
              </a:solidFill>
              <a:effectLst/>
              <a:uLnTx/>
              <a:uFillTx/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</p:txBody>
      </p:sp>
      <p:sp>
        <p:nvSpPr>
          <p:cNvPr id="5" name="圆角矩形 2048"/>
          <p:cNvSpPr/>
          <p:nvPr/>
        </p:nvSpPr>
        <p:spPr>
          <a:xfrm>
            <a:off x="6835184" y="3432097"/>
            <a:ext cx="4359992" cy="7078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84346" y="3429000"/>
            <a:ext cx="259096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分页实现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</p:txBody>
      </p:sp>
      <p:sp>
        <p:nvSpPr>
          <p:cNvPr id="36" name="箭头: 五边形 35"/>
          <p:cNvSpPr/>
          <p:nvPr/>
        </p:nvSpPr>
        <p:spPr>
          <a:xfrm>
            <a:off x="7111420" y="3429001"/>
            <a:ext cx="1330393" cy="707886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</a:rPr>
              <a:t>03</a:t>
            </a:r>
            <a:endParaRPr lang="en-US" altLang="zh-CN" sz="4000" dirty="0">
              <a:solidFill>
                <a:schemeClr val="accent5">
                  <a:lumMod val="75000"/>
                </a:schemeClr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220200" y="4219297"/>
            <a:ext cx="1919813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页面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计算</a:t>
            </a:r>
            <a:endParaRPr lang="zh-CN" altLang="en-US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编码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实现  </a:t>
            </a:r>
            <a:endParaRPr lang="en-US" altLang="zh-CN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0232" y="-1088172"/>
            <a:ext cx="5082436" cy="9076918"/>
            <a:chOff x="1180232" y="-1088172"/>
            <a:chExt cx="5082436" cy="9076918"/>
          </a:xfrm>
        </p:grpSpPr>
        <p:sp>
          <p:nvSpPr>
            <p:cNvPr id="12" name="任意多边形: 形状 11"/>
            <p:cNvSpPr/>
            <p:nvPr/>
          </p:nvSpPr>
          <p:spPr>
            <a:xfrm rot="11945907">
              <a:off x="1281678" y="-1088172"/>
              <a:ext cx="4980990" cy="9076918"/>
            </a:xfrm>
            <a:custGeom>
              <a:avLst/>
              <a:gdLst>
                <a:gd name="connsiteX0" fmla="*/ 4980990 w 4980990"/>
                <a:gd name="connsiteY0" fmla="*/ 8509626 h 10234297"/>
                <a:gd name="connsiteX1" fmla="*/ 0 w 4980990"/>
                <a:gd name="connsiteY1" fmla="*/ 10234297 h 10234297"/>
                <a:gd name="connsiteX2" fmla="*/ 4980990 w 4980990"/>
                <a:gd name="connsiteY2" fmla="*/ 0 h 10234297"/>
                <a:gd name="connsiteX3" fmla="*/ 4980990 w 4980990"/>
                <a:gd name="connsiteY3" fmla="*/ 8509626 h 10234297"/>
                <a:gd name="connsiteX0-1" fmla="*/ 4980990 w 4980990"/>
                <a:gd name="connsiteY0-2" fmla="*/ 7352247 h 9076918"/>
                <a:gd name="connsiteX1-3" fmla="*/ 0 w 4980990"/>
                <a:gd name="connsiteY1-4" fmla="*/ 9076918 h 9076918"/>
                <a:gd name="connsiteX2-5" fmla="*/ 4923368 w 4980990"/>
                <a:gd name="connsiteY2-6" fmla="*/ 0 h 9076918"/>
                <a:gd name="connsiteX3-7" fmla="*/ 4980990 w 4980990"/>
                <a:gd name="connsiteY3-8" fmla="*/ 7352247 h 90769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80990" h="9076918">
                  <a:moveTo>
                    <a:pt x="4980990" y="7352247"/>
                  </a:moveTo>
                  <a:lnTo>
                    <a:pt x="0" y="9076918"/>
                  </a:lnTo>
                  <a:lnTo>
                    <a:pt x="4923368" y="0"/>
                  </a:lnTo>
                  <a:lnTo>
                    <a:pt x="4980990" y="73522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37"/>
            <p:cNvSpPr/>
            <p:nvPr/>
          </p:nvSpPr>
          <p:spPr>
            <a:xfrm rot="11945907">
              <a:off x="1180232" y="-463487"/>
              <a:ext cx="1421446" cy="7843229"/>
            </a:xfrm>
            <a:custGeom>
              <a:avLst/>
              <a:gdLst>
                <a:gd name="connsiteX0" fmla="*/ 0 w 1503609"/>
                <a:gd name="connsiteY0" fmla="*/ 8414926 h 8414926"/>
                <a:gd name="connsiteX1" fmla="*/ 1503609 w 1503609"/>
                <a:gd name="connsiteY1" fmla="*/ 0 h 8414926"/>
                <a:gd name="connsiteX2" fmla="*/ 1503609 w 1503609"/>
                <a:gd name="connsiteY2" fmla="*/ 8414926 h 8414926"/>
                <a:gd name="connsiteX3" fmla="*/ 0 w 1503609"/>
                <a:gd name="connsiteY3" fmla="*/ 8414926 h 8414926"/>
                <a:gd name="connsiteX0-1" fmla="*/ 0 w 1554297"/>
                <a:gd name="connsiteY0-2" fmla="*/ 8856890 h 8856890"/>
                <a:gd name="connsiteX1-3" fmla="*/ 1554297 w 1554297"/>
                <a:gd name="connsiteY1-4" fmla="*/ 0 h 8856890"/>
                <a:gd name="connsiteX2-5" fmla="*/ 1554297 w 1554297"/>
                <a:gd name="connsiteY2-6" fmla="*/ 8414926 h 8856890"/>
                <a:gd name="connsiteX3-7" fmla="*/ 0 w 1554297"/>
                <a:gd name="connsiteY3-8" fmla="*/ 8856890 h 8856890"/>
                <a:gd name="connsiteX0-9" fmla="*/ 0 w 1554297"/>
                <a:gd name="connsiteY0-10" fmla="*/ 8856890 h 8856890"/>
                <a:gd name="connsiteX1-11" fmla="*/ 1554297 w 1554297"/>
                <a:gd name="connsiteY1-12" fmla="*/ 0 h 8856890"/>
                <a:gd name="connsiteX2-13" fmla="*/ 1554297 w 1554297"/>
                <a:gd name="connsiteY2-14" fmla="*/ 8414926 h 8856890"/>
                <a:gd name="connsiteX3-15" fmla="*/ 0 w 1554297"/>
                <a:gd name="connsiteY3-16" fmla="*/ 8856890 h 8856890"/>
                <a:gd name="connsiteX0-17" fmla="*/ 0 w 1554297"/>
                <a:gd name="connsiteY0-18" fmla="*/ 7744520 h 7744520"/>
                <a:gd name="connsiteX1-19" fmla="*/ 1387888 w 1554297"/>
                <a:gd name="connsiteY1-20" fmla="*/ 0 h 7744520"/>
                <a:gd name="connsiteX2-21" fmla="*/ 1554297 w 1554297"/>
                <a:gd name="connsiteY2-22" fmla="*/ 7302556 h 7744520"/>
                <a:gd name="connsiteX3-23" fmla="*/ 0 w 1554297"/>
                <a:gd name="connsiteY3-24" fmla="*/ 7744520 h 7744520"/>
                <a:gd name="connsiteX0-25" fmla="*/ 0 w 1587855"/>
                <a:gd name="connsiteY0-26" fmla="*/ 7843229 h 7843229"/>
                <a:gd name="connsiteX1-27" fmla="*/ 1421446 w 1587855"/>
                <a:gd name="connsiteY1-28" fmla="*/ 0 h 7843229"/>
                <a:gd name="connsiteX2-29" fmla="*/ 1587855 w 1587855"/>
                <a:gd name="connsiteY2-30" fmla="*/ 7302556 h 7843229"/>
                <a:gd name="connsiteX3-31" fmla="*/ 0 w 1587855"/>
                <a:gd name="connsiteY3-32" fmla="*/ 7843229 h 7843229"/>
                <a:gd name="connsiteX0-33" fmla="*/ 0 w 1587855"/>
                <a:gd name="connsiteY0-34" fmla="*/ 7843229 h 7843229"/>
                <a:gd name="connsiteX1-35" fmla="*/ 1421446 w 1587855"/>
                <a:gd name="connsiteY1-36" fmla="*/ 0 h 7843229"/>
                <a:gd name="connsiteX2-37" fmla="*/ 1587855 w 1587855"/>
                <a:gd name="connsiteY2-38" fmla="*/ 7302556 h 7843229"/>
                <a:gd name="connsiteX3-39" fmla="*/ 0 w 1587855"/>
                <a:gd name="connsiteY3-40" fmla="*/ 7843229 h 7843229"/>
                <a:gd name="connsiteX0-41" fmla="*/ 0 w 1553961"/>
                <a:gd name="connsiteY0-42" fmla="*/ 7843229 h 7843229"/>
                <a:gd name="connsiteX1-43" fmla="*/ 1421446 w 1553961"/>
                <a:gd name="connsiteY1-44" fmla="*/ 0 h 7843229"/>
                <a:gd name="connsiteX2-45" fmla="*/ 1553961 w 1553961"/>
                <a:gd name="connsiteY2-46" fmla="*/ 7372351 h 7843229"/>
                <a:gd name="connsiteX3-47" fmla="*/ 0 w 1553961"/>
                <a:gd name="connsiteY3-48" fmla="*/ 7843229 h 7843229"/>
                <a:gd name="connsiteX0-49" fmla="*/ 0 w 1421446"/>
                <a:gd name="connsiteY0-50" fmla="*/ 7843229 h 7843229"/>
                <a:gd name="connsiteX1-51" fmla="*/ 1421446 w 1421446"/>
                <a:gd name="connsiteY1-52" fmla="*/ 0 h 7843229"/>
                <a:gd name="connsiteX2-53" fmla="*/ 1421024 w 1421446"/>
                <a:gd name="connsiteY2-54" fmla="*/ 7379674 h 7843229"/>
                <a:gd name="connsiteX3-55" fmla="*/ 0 w 1421446"/>
                <a:gd name="connsiteY3-56" fmla="*/ 7843229 h 7843229"/>
                <a:gd name="connsiteX0-57" fmla="*/ 0 w 1421446"/>
                <a:gd name="connsiteY0-58" fmla="*/ 7843229 h 7843229"/>
                <a:gd name="connsiteX1-59" fmla="*/ 1421446 w 1421446"/>
                <a:gd name="connsiteY1-60" fmla="*/ 0 h 7843229"/>
                <a:gd name="connsiteX2-61" fmla="*/ 1421024 w 1421446"/>
                <a:gd name="connsiteY2-62" fmla="*/ 7379674 h 7843229"/>
                <a:gd name="connsiteX3-63" fmla="*/ 0 w 1421446"/>
                <a:gd name="connsiteY3-64" fmla="*/ 7843229 h 7843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1446" h="7843229">
                  <a:moveTo>
                    <a:pt x="0" y="7843229"/>
                  </a:moveTo>
                  <a:lnTo>
                    <a:pt x="1421446" y="0"/>
                  </a:lnTo>
                  <a:cubicBezTo>
                    <a:pt x="1421305" y="2459891"/>
                    <a:pt x="1421165" y="4919783"/>
                    <a:pt x="1421024" y="7379674"/>
                  </a:cubicBezTo>
                  <a:cubicBezTo>
                    <a:pt x="902925" y="7526995"/>
                    <a:pt x="877219" y="7571562"/>
                    <a:pt x="0" y="7843229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形 15" descr="上升趋势条形图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568" y="3316830"/>
            <a:ext cx="932226" cy="932226"/>
          </a:xfrm>
          <a:prstGeom prst="rect">
            <a:avLst/>
          </a:prstGeom>
        </p:spPr>
      </p:pic>
      <p:pic>
        <p:nvPicPr>
          <p:cNvPr id="17" name="图形 16" descr="31393935333939383b31373432363535313bd1a7cebbc3b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27" y="-1"/>
            <a:ext cx="3422089" cy="34220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17337" y="21590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分页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实现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725884" y="2293683"/>
            <a:ext cx="4407408" cy="1135317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417337" y="2367326"/>
            <a:ext cx="3183135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根据数据集求页面数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2.根据限制求页面数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3.根据1,2取最小值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1010093" y="1763843"/>
            <a:ext cx="4259881" cy="534286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704749" y="1833040"/>
            <a:ext cx="279797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计算总页</a:t>
            </a:r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数</a:t>
            </a:r>
            <a:endParaRPr lang="zh-CN" altLang="en-US" sz="2000" b="1" dirty="0">
              <a:solidFill>
                <a:schemeClr val="bg1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536136" y="3237547"/>
            <a:ext cx="4191000" cy="2400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20191023174014360.jpg!860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6198191" y="1526222"/>
            <a:ext cx="5207000" cy="3805555"/>
          </a:xfrm>
          <a:prstGeom prst="rect">
            <a:avLst/>
          </a:prstGeom>
        </p:spPr>
      </p:pic>
      <p:sp>
        <p:nvSpPr>
          <p:cNvPr id="21" name="平行四边形 20"/>
          <p:cNvSpPr/>
          <p:nvPr/>
        </p:nvSpPr>
        <p:spPr>
          <a:xfrm>
            <a:off x="502600" y="4218176"/>
            <a:ext cx="4407408" cy="1135317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94053" y="4291819"/>
            <a:ext cx="3183135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1.根据limit从新设置分页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2.根据pageId获取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该页面数据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sp>
        <p:nvSpPr>
          <p:cNvPr id="25" name="平行四边形 24"/>
          <p:cNvSpPr/>
          <p:nvPr/>
        </p:nvSpPr>
        <p:spPr>
          <a:xfrm>
            <a:off x="786809" y="3688336"/>
            <a:ext cx="4259881" cy="534286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481465" y="3757533"/>
            <a:ext cx="279797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页面数据</a:t>
            </a:r>
            <a:r>
              <a:rPr lang="zh-CN" altLang="en-US" sz="2000" b="1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限制</a:t>
            </a:r>
            <a:endParaRPr lang="zh-CN" altLang="en-US" sz="2000" b="1" dirty="0">
              <a:solidFill>
                <a:schemeClr val="bg1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17337" y="21590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分页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编码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815340"/>
            <a:ext cx="10403840" cy="60426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17337" y="21590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分页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编码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05" y="828675"/>
            <a:ext cx="1042225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736647" y="4573712"/>
            <a:ext cx="823898" cy="10303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31393935333132383b31393939333930323bc8d5b3ccbcc6bba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62920" y="4848446"/>
            <a:ext cx="540917" cy="54091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497877" y="4953783"/>
            <a:ext cx="3296869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点击添加文字内容 点击添加文字内容 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点击添加文字内容 点击添加文字内容 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97877" y="4579768"/>
            <a:ext cx="188531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66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添加标题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54597" y="4547787"/>
            <a:ext cx="825500" cy="10562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手动输入 7"/>
          <p:cNvSpPr/>
          <p:nvPr/>
        </p:nvSpPr>
        <p:spPr>
          <a:xfrm>
            <a:off x="6269661" y="1943100"/>
            <a:ext cx="4280195" cy="2600035"/>
          </a:xfrm>
          <a:prstGeom prst="flowChartManualInput">
            <a:avLst/>
          </a:prstGeom>
          <a:blipFill rotWithShape="1"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手动输入 17"/>
          <p:cNvSpPr/>
          <p:nvPr/>
        </p:nvSpPr>
        <p:spPr>
          <a:xfrm flipH="1">
            <a:off x="1679044" y="1963377"/>
            <a:ext cx="4317719" cy="2538657"/>
          </a:xfrm>
          <a:prstGeom prst="flowChartManualInput">
            <a:avLst/>
          </a:prstGeom>
          <a:blipFill rotWithShape="0">
            <a:blip r:embed="rId4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654598" y="4547787"/>
            <a:ext cx="4342166" cy="105623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269659" y="4573712"/>
            <a:ext cx="4258987" cy="103031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269660" y="4963602"/>
            <a:ext cx="3425461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点击添加文字内容 点击添加文字内容 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algn="r"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点击添加文字内容 点击添加文字内容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13442" y="4589587"/>
            <a:ext cx="329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121666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添加标题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17337" y="215900"/>
            <a:ext cx="199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研究成果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16" name="图片 2" descr="31393935333132383b31393939333930323bc8d5b3ccbcc6bba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81343" y="4805446"/>
            <a:ext cx="540917" cy="5409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594366" y="2205588"/>
            <a:ext cx="3244118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  <a:alpha val="10000"/>
                  </a:schemeClr>
                </a:solidFill>
                <a:effectLst/>
                <a:uLnTx/>
                <a:uFillTx/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0</a:t>
            </a:r>
            <a:r>
              <a:rPr lang="en-US" altLang="zh-CN" sz="19900" dirty="0">
                <a:solidFill>
                  <a:schemeClr val="accent5">
                    <a:lumMod val="60000"/>
                    <a:lumOff val="40000"/>
                    <a:alpha val="1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4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60000"/>
                  <a:lumOff val="40000"/>
                  <a:alpha val="10000"/>
                </a:schemeClr>
              </a:solidFill>
              <a:effectLst/>
              <a:uLnTx/>
              <a:uFillTx/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</p:txBody>
      </p:sp>
      <p:sp>
        <p:nvSpPr>
          <p:cNvPr id="5" name="圆角矩形 2048"/>
          <p:cNvSpPr/>
          <p:nvPr/>
        </p:nvSpPr>
        <p:spPr>
          <a:xfrm>
            <a:off x="6835184" y="3432097"/>
            <a:ext cx="4359992" cy="7078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84346" y="3429000"/>
            <a:ext cx="259096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性能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优化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</p:txBody>
      </p:sp>
      <p:sp>
        <p:nvSpPr>
          <p:cNvPr id="36" name="箭头: 五边形 35"/>
          <p:cNvSpPr/>
          <p:nvPr/>
        </p:nvSpPr>
        <p:spPr>
          <a:xfrm>
            <a:off x="7111420" y="3429001"/>
            <a:ext cx="1330393" cy="707886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</a:rPr>
              <a:t>04</a:t>
            </a:r>
            <a:endParaRPr lang="en-US" altLang="zh-CN" sz="4000" dirty="0">
              <a:solidFill>
                <a:schemeClr val="accent5">
                  <a:lumMod val="75000"/>
                </a:schemeClr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220200" y="4219297"/>
            <a:ext cx="1919813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怎样跑满服务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器 </a:t>
            </a:r>
            <a:endParaRPr lang="en-US" altLang="zh-CN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多线程 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方案</a:t>
            </a:r>
            <a:endParaRPr lang="zh-CN" altLang="en-US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模型编码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实现</a:t>
            </a:r>
            <a:endParaRPr lang="zh-CN" altLang="en-US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0232" y="-1088172"/>
            <a:ext cx="5082436" cy="9076918"/>
            <a:chOff x="1180232" y="-1088172"/>
            <a:chExt cx="5082436" cy="9076918"/>
          </a:xfrm>
        </p:grpSpPr>
        <p:sp>
          <p:nvSpPr>
            <p:cNvPr id="12" name="任意多边形: 形状 11"/>
            <p:cNvSpPr/>
            <p:nvPr/>
          </p:nvSpPr>
          <p:spPr>
            <a:xfrm rot="11945907">
              <a:off x="1281678" y="-1088172"/>
              <a:ext cx="4980990" cy="9076918"/>
            </a:xfrm>
            <a:custGeom>
              <a:avLst/>
              <a:gdLst>
                <a:gd name="connsiteX0" fmla="*/ 4980990 w 4980990"/>
                <a:gd name="connsiteY0" fmla="*/ 8509626 h 10234297"/>
                <a:gd name="connsiteX1" fmla="*/ 0 w 4980990"/>
                <a:gd name="connsiteY1" fmla="*/ 10234297 h 10234297"/>
                <a:gd name="connsiteX2" fmla="*/ 4980990 w 4980990"/>
                <a:gd name="connsiteY2" fmla="*/ 0 h 10234297"/>
                <a:gd name="connsiteX3" fmla="*/ 4980990 w 4980990"/>
                <a:gd name="connsiteY3" fmla="*/ 8509626 h 10234297"/>
                <a:gd name="connsiteX0-1" fmla="*/ 4980990 w 4980990"/>
                <a:gd name="connsiteY0-2" fmla="*/ 7352247 h 9076918"/>
                <a:gd name="connsiteX1-3" fmla="*/ 0 w 4980990"/>
                <a:gd name="connsiteY1-4" fmla="*/ 9076918 h 9076918"/>
                <a:gd name="connsiteX2-5" fmla="*/ 4923368 w 4980990"/>
                <a:gd name="connsiteY2-6" fmla="*/ 0 h 9076918"/>
                <a:gd name="connsiteX3-7" fmla="*/ 4980990 w 4980990"/>
                <a:gd name="connsiteY3-8" fmla="*/ 7352247 h 90769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80990" h="9076918">
                  <a:moveTo>
                    <a:pt x="4980990" y="7352247"/>
                  </a:moveTo>
                  <a:lnTo>
                    <a:pt x="0" y="9076918"/>
                  </a:lnTo>
                  <a:lnTo>
                    <a:pt x="4923368" y="0"/>
                  </a:lnTo>
                  <a:lnTo>
                    <a:pt x="4980990" y="73522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37"/>
            <p:cNvSpPr/>
            <p:nvPr/>
          </p:nvSpPr>
          <p:spPr>
            <a:xfrm rot="11945907">
              <a:off x="1180232" y="-463487"/>
              <a:ext cx="1421446" cy="7843229"/>
            </a:xfrm>
            <a:custGeom>
              <a:avLst/>
              <a:gdLst>
                <a:gd name="connsiteX0" fmla="*/ 0 w 1503609"/>
                <a:gd name="connsiteY0" fmla="*/ 8414926 h 8414926"/>
                <a:gd name="connsiteX1" fmla="*/ 1503609 w 1503609"/>
                <a:gd name="connsiteY1" fmla="*/ 0 h 8414926"/>
                <a:gd name="connsiteX2" fmla="*/ 1503609 w 1503609"/>
                <a:gd name="connsiteY2" fmla="*/ 8414926 h 8414926"/>
                <a:gd name="connsiteX3" fmla="*/ 0 w 1503609"/>
                <a:gd name="connsiteY3" fmla="*/ 8414926 h 8414926"/>
                <a:gd name="connsiteX0-1" fmla="*/ 0 w 1554297"/>
                <a:gd name="connsiteY0-2" fmla="*/ 8856890 h 8856890"/>
                <a:gd name="connsiteX1-3" fmla="*/ 1554297 w 1554297"/>
                <a:gd name="connsiteY1-4" fmla="*/ 0 h 8856890"/>
                <a:gd name="connsiteX2-5" fmla="*/ 1554297 w 1554297"/>
                <a:gd name="connsiteY2-6" fmla="*/ 8414926 h 8856890"/>
                <a:gd name="connsiteX3-7" fmla="*/ 0 w 1554297"/>
                <a:gd name="connsiteY3-8" fmla="*/ 8856890 h 8856890"/>
                <a:gd name="connsiteX0-9" fmla="*/ 0 w 1554297"/>
                <a:gd name="connsiteY0-10" fmla="*/ 8856890 h 8856890"/>
                <a:gd name="connsiteX1-11" fmla="*/ 1554297 w 1554297"/>
                <a:gd name="connsiteY1-12" fmla="*/ 0 h 8856890"/>
                <a:gd name="connsiteX2-13" fmla="*/ 1554297 w 1554297"/>
                <a:gd name="connsiteY2-14" fmla="*/ 8414926 h 8856890"/>
                <a:gd name="connsiteX3-15" fmla="*/ 0 w 1554297"/>
                <a:gd name="connsiteY3-16" fmla="*/ 8856890 h 8856890"/>
                <a:gd name="connsiteX0-17" fmla="*/ 0 w 1554297"/>
                <a:gd name="connsiteY0-18" fmla="*/ 7744520 h 7744520"/>
                <a:gd name="connsiteX1-19" fmla="*/ 1387888 w 1554297"/>
                <a:gd name="connsiteY1-20" fmla="*/ 0 h 7744520"/>
                <a:gd name="connsiteX2-21" fmla="*/ 1554297 w 1554297"/>
                <a:gd name="connsiteY2-22" fmla="*/ 7302556 h 7744520"/>
                <a:gd name="connsiteX3-23" fmla="*/ 0 w 1554297"/>
                <a:gd name="connsiteY3-24" fmla="*/ 7744520 h 7744520"/>
                <a:gd name="connsiteX0-25" fmla="*/ 0 w 1587855"/>
                <a:gd name="connsiteY0-26" fmla="*/ 7843229 h 7843229"/>
                <a:gd name="connsiteX1-27" fmla="*/ 1421446 w 1587855"/>
                <a:gd name="connsiteY1-28" fmla="*/ 0 h 7843229"/>
                <a:gd name="connsiteX2-29" fmla="*/ 1587855 w 1587855"/>
                <a:gd name="connsiteY2-30" fmla="*/ 7302556 h 7843229"/>
                <a:gd name="connsiteX3-31" fmla="*/ 0 w 1587855"/>
                <a:gd name="connsiteY3-32" fmla="*/ 7843229 h 7843229"/>
                <a:gd name="connsiteX0-33" fmla="*/ 0 w 1587855"/>
                <a:gd name="connsiteY0-34" fmla="*/ 7843229 h 7843229"/>
                <a:gd name="connsiteX1-35" fmla="*/ 1421446 w 1587855"/>
                <a:gd name="connsiteY1-36" fmla="*/ 0 h 7843229"/>
                <a:gd name="connsiteX2-37" fmla="*/ 1587855 w 1587855"/>
                <a:gd name="connsiteY2-38" fmla="*/ 7302556 h 7843229"/>
                <a:gd name="connsiteX3-39" fmla="*/ 0 w 1587855"/>
                <a:gd name="connsiteY3-40" fmla="*/ 7843229 h 7843229"/>
                <a:gd name="connsiteX0-41" fmla="*/ 0 w 1553961"/>
                <a:gd name="connsiteY0-42" fmla="*/ 7843229 h 7843229"/>
                <a:gd name="connsiteX1-43" fmla="*/ 1421446 w 1553961"/>
                <a:gd name="connsiteY1-44" fmla="*/ 0 h 7843229"/>
                <a:gd name="connsiteX2-45" fmla="*/ 1553961 w 1553961"/>
                <a:gd name="connsiteY2-46" fmla="*/ 7372351 h 7843229"/>
                <a:gd name="connsiteX3-47" fmla="*/ 0 w 1553961"/>
                <a:gd name="connsiteY3-48" fmla="*/ 7843229 h 7843229"/>
                <a:gd name="connsiteX0-49" fmla="*/ 0 w 1421446"/>
                <a:gd name="connsiteY0-50" fmla="*/ 7843229 h 7843229"/>
                <a:gd name="connsiteX1-51" fmla="*/ 1421446 w 1421446"/>
                <a:gd name="connsiteY1-52" fmla="*/ 0 h 7843229"/>
                <a:gd name="connsiteX2-53" fmla="*/ 1421024 w 1421446"/>
                <a:gd name="connsiteY2-54" fmla="*/ 7379674 h 7843229"/>
                <a:gd name="connsiteX3-55" fmla="*/ 0 w 1421446"/>
                <a:gd name="connsiteY3-56" fmla="*/ 7843229 h 7843229"/>
                <a:gd name="connsiteX0-57" fmla="*/ 0 w 1421446"/>
                <a:gd name="connsiteY0-58" fmla="*/ 7843229 h 7843229"/>
                <a:gd name="connsiteX1-59" fmla="*/ 1421446 w 1421446"/>
                <a:gd name="connsiteY1-60" fmla="*/ 0 h 7843229"/>
                <a:gd name="connsiteX2-61" fmla="*/ 1421024 w 1421446"/>
                <a:gd name="connsiteY2-62" fmla="*/ 7379674 h 7843229"/>
                <a:gd name="connsiteX3-63" fmla="*/ 0 w 1421446"/>
                <a:gd name="connsiteY3-64" fmla="*/ 7843229 h 7843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1446" h="7843229">
                  <a:moveTo>
                    <a:pt x="0" y="7843229"/>
                  </a:moveTo>
                  <a:lnTo>
                    <a:pt x="1421446" y="0"/>
                  </a:lnTo>
                  <a:cubicBezTo>
                    <a:pt x="1421305" y="2459891"/>
                    <a:pt x="1421165" y="4919783"/>
                    <a:pt x="1421024" y="7379674"/>
                  </a:cubicBezTo>
                  <a:cubicBezTo>
                    <a:pt x="902925" y="7526995"/>
                    <a:pt x="877219" y="7571562"/>
                    <a:pt x="0" y="7843229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形 15" descr="上升趋势条形图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568" y="3316830"/>
            <a:ext cx="932226" cy="932226"/>
          </a:xfrm>
          <a:prstGeom prst="rect">
            <a:avLst/>
          </a:prstGeom>
        </p:spPr>
      </p:pic>
      <p:pic>
        <p:nvPicPr>
          <p:cNvPr id="17" name="图形 16" descr="31393935333939383b31373432363535313bd1a7cebbc3b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342" y="-10161"/>
            <a:ext cx="3422089" cy="34220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594366" y="2205588"/>
            <a:ext cx="3244118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9900" dirty="0">
                <a:solidFill>
                  <a:schemeClr val="accent5">
                    <a:lumMod val="60000"/>
                    <a:lumOff val="40000"/>
                    <a:alpha val="1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01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60000"/>
                  <a:lumOff val="40000"/>
                  <a:alpha val="10000"/>
                </a:schemeClr>
              </a:solidFill>
              <a:effectLst/>
              <a:uLnTx/>
              <a:uFillTx/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</p:txBody>
      </p:sp>
      <p:sp>
        <p:nvSpPr>
          <p:cNvPr id="5" name="圆角矩形 2048"/>
          <p:cNvSpPr/>
          <p:nvPr/>
        </p:nvSpPr>
        <p:spPr>
          <a:xfrm>
            <a:off x="6835184" y="3432097"/>
            <a:ext cx="4359992" cy="7078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84346" y="3429000"/>
            <a:ext cx="259096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旗黑-55简" panose="00020600040101010101" charset="-122"/>
                <a:ea typeface="汉仪旗黑-55简" panose="00020600040101010101" charset="-122"/>
                <a:sym typeface="微软雅黑" panose="020B0503020204020204" pitchFamily="34" charset="-122"/>
              </a:rPr>
              <a:t>索引建立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旗黑-55简" panose="00020600040101010101" charset="-122"/>
              <a:ea typeface="汉仪旗黑-55简" panose="00020600040101010101" charset="-122"/>
              <a:sym typeface="微软雅黑" panose="020B0503020204020204" pitchFamily="34" charset="-122"/>
            </a:endParaRPr>
          </a:p>
        </p:txBody>
      </p:sp>
      <p:sp>
        <p:nvSpPr>
          <p:cNvPr id="36" name="箭头: 五边形 35"/>
          <p:cNvSpPr/>
          <p:nvPr/>
        </p:nvSpPr>
        <p:spPr>
          <a:xfrm>
            <a:off x="7111420" y="3429001"/>
            <a:ext cx="1330393" cy="707886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</a:rPr>
              <a:t>01</a:t>
            </a:r>
            <a:endParaRPr lang="en-US" altLang="zh-CN" sz="4000" dirty="0">
              <a:solidFill>
                <a:schemeClr val="accent5">
                  <a:lumMod val="75000"/>
                </a:schemeClr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220200" y="4219297"/>
            <a:ext cx="1919813" cy="148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正排索引</a:t>
            </a:r>
            <a:endParaRPr lang="en-US" altLang="zh-CN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倒排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索引</a:t>
            </a:r>
            <a:endParaRPr lang="zh-CN" altLang="en-US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索引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作用</a:t>
            </a:r>
            <a:endParaRPr lang="zh-CN" altLang="en-US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文档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添加</a:t>
            </a:r>
            <a:endParaRPr lang="zh-CN" altLang="en-US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索引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  <a:alpha val="6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查询 </a:t>
            </a:r>
            <a:endParaRPr lang="en-US" altLang="zh-CN" sz="1400" dirty="0">
              <a:solidFill>
                <a:schemeClr val="accent5">
                  <a:lumMod val="60000"/>
                  <a:lumOff val="40000"/>
                  <a:alpha val="6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180232" y="-1088172"/>
            <a:ext cx="5082436" cy="9076918"/>
            <a:chOff x="1180232" y="-1088172"/>
            <a:chExt cx="5082436" cy="9076918"/>
          </a:xfrm>
        </p:grpSpPr>
        <p:sp>
          <p:nvSpPr>
            <p:cNvPr id="38" name="任意多边形: 形状 37"/>
            <p:cNvSpPr/>
            <p:nvPr/>
          </p:nvSpPr>
          <p:spPr>
            <a:xfrm rot="11945907">
              <a:off x="1281678" y="-1088172"/>
              <a:ext cx="4980990" cy="9076918"/>
            </a:xfrm>
            <a:custGeom>
              <a:avLst/>
              <a:gdLst>
                <a:gd name="connsiteX0" fmla="*/ 4980990 w 4980990"/>
                <a:gd name="connsiteY0" fmla="*/ 8509626 h 10234297"/>
                <a:gd name="connsiteX1" fmla="*/ 0 w 4980990"/>
                <a:gd name="connsiteY1" fmla="*/ 10234297 h 10234297"/>
                <a:gd name="connsiteX2" fmla="*/ 4980990 w 4980990"/>
                <a:gd name="connsiteY2" fmla="*/ 0 h 10234297"/>
                <a:gd name="connsiteX3" fmla="*/ 4980990 w 4980990"/>
                <a:gd name="connsiteY3" fmla="*/ 8509626 h 10234297"/>
                <a:gd name="connsiteX0-1" fmla="*/ 4980990 w 4980990"/>
                <a:gd name="connsiteY0-2" fmla="*/ 7352247 h 9076918"/>
                <a:gd name="connsiteX1-3" fmla="*/ 0 w 4980990"/>
                <a:gd name="connsiteY1-4" fmla="*/ 9076918 h 9076918"/>
                <a:gd name="connsiteX2-5" fmla="*/ 4923368 w 4980990"/>
                <a:gd name="connsiteY2-6" fmla="*/ 0 h 9076918"/>
                <a:gd name="connsiteX3-7" fmla="*/ 4980990 w 4980990"/>
                <a:gd name="connsiteY3-8" fmla="*/ 7352247 h 90769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80990" h="9076918">
                  <a:moveTo>
                    <a:pt x="4980990" y="7352247"/>
                  </a:moveTo>
                  <a:lnTo>
                    <a:pt x="0" y="9076918"/>
                  </a:lnTo>
                  <a:lnTo>
                    <a:pt x="4923368" y="0"/>
                  </a:lnTo>
                  <a:lnTo>
                    <a:pt x="4980990" y="73522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7"/>
            <p:cNvSpPr/>
            <p:nvPr/>
          </p:nvSpPr>
          <p:spPr>
            <a:xfrm rot="11945907">
              <a:off x="1180232" y="-463487"/>
              <a:ext cx="1421446" cy="7843229"/>
            </a:xfrm>
            <a:custGeom>
              <a:avLst/>
              <a:gdLst>
                <a:gd name="connsiteX0" fmla="*/ 0 w 1503609"/>
                <a:gd name="connsiteY0" fmla="*/ 8414926 h 8414926"/>
                <a:gd name="connsiteX1" fmla="*/ 1503609 w 1503609"/>
                <a:gd name="connsiteY1" fmla="*/ 0 h 8414926"/>
                <a:gd name="connsiteX2" fmla="*/ 1503609 w 1503609"/>
                <a:gd name="connsiteY2" fmla="*/ 8414926 h 8414926"/>
                <a:gd name="connsiteX3" fmla="*/ 0 w 1503609"/>
                <a:gd name="connsiteY3" fmla="*/ 8414926 h 8414926"/>
                <a:gd name="connsiteX0-1" fmla="*/ 0 w 1554297"/>
                <a:gd name="connsiteY0-2" fmla="*/ 8856890 h 8856890"/>
                <a:gd name="connsiteX1-3" fmla="*/ 1554297 w 1554297"/>
                <a:gd name="connsiteY1-4" fmla="*/ 0 h 8856890"/>
                <a:gd name="connsiteX2-5" fmla="*/ 1554297 w 1554297"/>
                <a:gd name="connsiteY2-6" fmla="*/ 8414926 h 8856890"/>
                <a:gd name="connsiteX3-7" fmla="*/ 0 w 1554297"/>
                <a:gd name="connsiteY3-8" fmla="*/ 8856890 h 8856890"/>
                <a:gd name="connsiteX0-9" fmla="*/ 0 w 1554297"/>
                <a:gd name="connsiteY0-10" fmla="*/ 8856890 h 8856890"/>
                <a:gd name="connsiteX1-11" fmla="*/ 1554297 w 1554297"/>
                <a:gd name="connsiteY1-12" fmla="*/ 0 h 8856890"/>
                <a:gd name="connsiteX2-13" fmla="*/ 1554297 w 1554297"/>
                <a:gd name="connsiteY2-14" fmla="*/ 8414926 h 8856890"/>
                <a:gd name="connsiteX3-15" fmla="*/ 0 w 1554297"/>
                <a:gd name="connsiteY3-16" fmla="*/ 8856890 h 8856890"/>
                <a:gd name="connsiteX0-17" fmla="*/ 0 w 1554297"/>
                <a:gd name="connsiteY0-18" fmla="*/ 7744520 h 7744520"/>
                <a:gd name="connsiteX1-19" fmla="*/ 1387888 w 1554297"/>
                <a:gd name="connsiteY1-20" fmla="*/ 0 h 7744520"/>
                <a:gd name="connsiteX2-21" fmla="*/ 1554297 w 1554297"/>
                <a:gd name="connsiteY2-22" fmla="*/ 7302556 h 7744520"/>
                <a:gd name="connsiteX3-23" fmla="*/ 0 w 1554297"/>
                <a:gd name="connsiteY3-24" fmla="*/ 7744520 h 7744520"/>
                <a:gd name="connsiteX0-25" fmla="*/ 0 w 1587855"/>
                <a:gd name="connsiteY0-26" fmla="*/ 7843229 h 7843229"/>
                <a:gd name="connsiteX1-27" fmla="*/ 1421446 w 1587855"/>
                <a:gd name="connsiteY1-28" fmla="*/ 0 h 7843229"/>
                <a:gd name="connsiteX2-29" fmla="*/ 1587855 w 1587855"/>
                <a:gd name="connsiteY2-30" fmla="*/ 7302556 h 7843229"/>
                <a:gd name="connsiteX3-31" fmla="*/ 0 w 1587855"/>
                <a:gd name="connsiteY3-32" fmla="*/ 7843229 h 7843229"/>
                <a:gd name="connsiteX0-33" fmla="*/ 0 w 1587855"/>
                <a:gd name="connsiteY0-34" fmla="*/ 7843229 h 7843229"/>
                <a:gd name="connsiteX1-35" fmla="*/ 1421446 w 1587855"/>
                <a:gd name="connsiteY1-36" fmla="*/ 0 h 7843229"/>
                <a:gd name="connsiteX2-37" fmla="*/ 1587855 w 1587855"/>
                <a:gd name="connsiteY2-38" fmla="*/ 7302556 h 7843229"/>
                <a:gd name="connsiteX3-39" fmla="*/ 0 w 1587855"/>
                <a:gd name="connsiteY3-40" fmla="*/ 7843229 h 7843229"/>
                <a:gd name="connsiteX0-41" fmla="*/ 0 w 1553961"/>
                <a:gd name="connsiteY0-42" fmla="*/ 7843229 h 7843229"/>
                <a:gd name="connsiteX1-43" fmla="*/ 1421446 w 1553961"/>
                <a:gd name="connsiteY1-44" fmla="*/ 0 h 7843229"/>
                <a:gd name="connsiteX2-45" fmla="*/ 1553961 w 1553961"/>
                <a:gd name="connsiteY2-46" fmla="*/ 7372351 h 7843229"/>
                <a:gd name="connsiteX3-47" fmla="*/ 0 w 1553961"/>
                <a:gd name="connsiteY3-48" fmla="*/ 7843229 h 7843229"/>
                <a:gd name="connsiteX0-49" fmla="*/ 0 w 1421446"/>
                <a:gd name="connsiteY0-50" fmla="*/ 7843229 h 7843229"/>
                <a:gd name="connsiteX1-51" fmla="*/ 1421446 w 1421446"/>
                <a:gd name="connsiteY1-52" fmla="*/ 0 h 7843229"/>
                <a:gd name="connsiteX2-53" fmla="*/ 1421024 w 1421446"/>
                <a:gd name="connsiteY2-54" fmla="*/ 7379674 h 7843229"/>
                <a:gd name="connsiteX3-55" fmla="*/ 0 w 1421446"/>
                <a:gd name="connsiteY3-56" fmla="*/ 7843229 h 7843229"/>
                <a:gd name="connsiteX0-57" fmla="*/ 0 w 1421446"/>
                <a:gd name="connsiteY0-58" fmla="*/ 7843229 h 7843229"/>
                <a:gd name="connsiteX1-59" fmla="*/ 1421446 w 1421446"/>
                <a:gd name="connsiteY1-60" fmla="*/ 0 h 7843229"/>
                <a:gd name="connsiteX2-61" fmla="*/ 1421024 w 1421446"/>
                <a:gd name="connsiteY2-62" fmla="*/ 7379674 h 7843229"/>
                <a:gd name="connsiteX3-63" fmla="*/ 0 w 1421446"/>
                <a:gd name="connsiteY3-64" fmla="*/ 7843229 h 7843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1446" h="7843229">
                  <a:moveTo>
                    <a:pt x="0" y="7843229"/>
                  </a:moveTo>
                  <a:lnTo>
                    <a:pt x="1421446" y="0"/>
                  </a:lnTo>
                  <a:cubicBezTo>
                    <a:pt x="1421305" y="2459891"/>
                    <a:pt x="1421165" y="4919783"/>
                    <a:pt x="1421024" y="7379674"/>
                  </a:cubicBezTo>
                  <a:cubicBezTo>
                    <a:pt x="902925" y="7526995"/>
                    <a:pt x="877219" y="7571562"/>
                    <a:pt x="0" y="7843229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形 40" descr="31393935333939383b31373432363535313bd1a7cebbc3b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8627" y="-1"/>
            <a:ext cx="3422089" cy="3422089"/>
          </a:xfrm>
          <a:prstGeom prst="rect">
            <a:avLst/>
          </a:prstGeom>
        </p:spPr>
      </p:pic>
      <p:pic>
        <p:nvPicPr>
          <p:cNvPr id="43" name="图形 42" descr="上升趋势条形图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1568" y="3316830"/>
            <a:ext cx="932226" cy="9322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25"/>
          <p:cNvSpPr/>
          <p:nvPr/>
        </p:nvSpPr>
        <p:spPr>
          <a:xfrm rot="10800000">
            <a:off x="654789" y="805768"/>
            <a:ext cx="6989114" cy="5020873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417337" y="21590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性能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优化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sp>
        <p:nvSpPr>
          <p:cNvPr id="25" name="等腰三角形 24"/>
          <p:cNvSpPr/>
          <p:nvPr/>
        </p:nvSpPr>
        <p:spPr>
          <a:xfrm>
            <a:off x="0" y="3574750"/>
            <a:ext cx="4570323" cy="328325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26644" y="1382232"/>
            <a:ext cx="3338814" cy="1328288"/>
            <a:chOff x="2025967" y="4776868"/>
            <a:chExt cx="2471854" cy="1328379"/>
          </a:xfrm>
        </p:grpSpPr>
        <p:sp>
          <p:nvSpPr>
            <p:cNvPr id="24" name="矩形 23"/>
            <p:cNvSpPr/>
            <p:nvPr/>
          </p:nvSpPr>
          <p:spPr>
            <a:xfrm>
              <a:off x="2025968" y="5175544"/>
              <a:ext cx="2471853" cy="929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汉仪旗黑-55简" panose="00020600040101010101" charset="-122"/>
                </a:rPr>
                <a:t>一个人上班好累呀，好想找人一起</a:t>
              </a: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汉仪旗黑-55简" panose="00020600040101010101" charset="-122"/>
                </a:rPr>
                <a:t>呀！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endParaRPr>
            </a:p>
            <a:p>
              <a:pPr fontAlgn="auto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汉仪旗黑-55简" panose="00020600040101010101" charset="-122"/>
                </a:rPr>
                <a:t>优化</a:t>
              </a: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汉仪旗黑-55简" panose="00020600040101010101" charset="-122"/>
                </a:rPr>
                <a:t>方案：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endParaRPr>
            </a:p>
            <a:p>
              <a:pPr fontAlgn="auto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汉仪旗黑-55简" panose="00020600040101010101" charset="-122"/>
                </a:rPr>
                <a:t>通过并发多线程进行结果快速</a:t>
              </a: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汉仪旗黑-55简" panose="00020600040101010101" charset="-122"/>
                </a:rPr>
                <a:t>响应。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025967" y="4776868"/>
              <a:ext cx="2233769" cy="398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+mn-ea"/>
                  <a:sym typeface="+mn-lt"/>
                </a:rPr>
                <a:t>跑满服务</a:t>
              </a: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+mn-ea"/>
                  <a:sym typeface="+mn-lt"/>
                </a:rPr>
                <a:t>器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132832" y="2476990"/>
            <a:ext cx="3862070" cy="3357245"/>
            <a:chOff x="9978" y="3629"/>
            <a:chExt cx="6082" cy="5287"/>
          </a:xfrm>
        </p:grpSpPr>
        <p:grpSp>
          <p:nvGrpSpPr>
            <p:cNvPr id="23" name="组合 22"/>
            <p:cNvGrpSpPr/>
            <p:nvPr/>
          </p:nvGrpSpPr>
          <p:grpSpPr>
            <a:xfrm rot="13620000">
              <a:off x="12553" y="5957"/>
              <a:ext cx="3319" cy="2600"/>
              <a:chOff x="921304" y="1766151"/>
              <a:chExt cx="2107437" cy="1651053"/>
            </a:xfrm>
          </p:grpSpPr>
          <p:sp>
            <p:nvSpPr>
              <p:cNvPr id="46" name="等腰三角形 45"/>
              <p:cNvSpPr/>
              <p:nvPr/>
            </p:nvSpPr>
            <p:spPr>
              <a:xfrm rot="5400000">
                <a:off x="2155298" y="2251156"/>
                <a:ext cx="1080135" cy="66675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rot="21360000">
                <a:off x="921304" y="1766151"/>
                <a:ext cx="1651053" cy="1651053"/>
              </a:xfrm>
              <a:prstGeom prst="ellipse">
                <a:avLst/>
              </a:prstGeom>
              <a:blipFill rotWithShape="0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2160000">
              <a:off x="9978" y="3629"/>
              <a:ext cx="3319" cy="2600"/>
              <a:chOff x="921304" y="1766151"/>
              <a:chExt cx="2107437" cy="1651053"/>
            </a:xfrm>
          </p:grpSpPr>
          <p:sp>
            <p:nvSpPr>
              <p:cNvPr id="44" name="等腰三角形 43"/>
              <p:cNvSpPr/>
              <p:nvPr/>
            </p:nvSpPr>
            <p:spPr>
              <a:xfrm rot="5400000">
                <a:off x="2155298" y="2251156"/>
                <a:ext cx="1080135" cy="66675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921304" y="1766151"/>
                <a:ext cx="1651053" cy="1651053"/>
              </a:xfrm>
              <a:prstGeom prst="ellipse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8700000">
              <a:off x="12741" y="3647"/>
              <a:ext cx="3319" cy="2600"/>
              <a:chOff x="921304" y="1766151"/>
              <a:chExt cx="2107437" cy="1651053"/>
            </a:xfrm>
          </p:grpSpPr>
          <p:sp>
            <p:nvSpPr>
              <p:cNvPr id="42" name="等腰三角形 41"/>
              <p:cNvSpPr/>
              <p:nvPr/>
            </p:nvSpPr>
            <p:spPr>
              <a:xfrm rot="5400000">
                <a:off x="2155298" y="2251156"/>
                <a:ext cx="1080135" cy="66675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921304" y="1766151"/>
                <a:ext cx="1651053" cy="1651053"/>
              </a:xfrm>
              <a:prstGeom prst="ellipse">
                <a:avLst/>
              </a:prstGeom>
              <a:blipFill rotWithShape="0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 rot="18360000">
              <a:off x="10234" y="5941"/>
              <a:ext cx="3257" cy="2600"/>
              <a:chOff x="958883" y="1673137"/>
              <a:chExt cx="2069858" cy="1651053"/>
            </a:xfrm>
          </p:grpSpPr>
          <p:sp>
            <p:nvSpPr>
              <p:cNvPr id="39" name="等腰三角形 38"/>
              <p:cNvSpPr/>
              <p:nvPr/>
            </p:nvSpPr>
            <p:spPr>
              <a:xfrm rot="5802676">
                <a:off x="2155298" y="2251156"/>
                <a:ext cx="1080135" cy="66675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958883" y="1673137"/>
                <a:ext cx="1651053" cy="1651053"/>
              </a:xfrm>
              <a:prstGeom prst="ellipse">
                <a:avLst/>
              </a:prstGeom>
              <a:blipFill rotWithShape="0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8" name="图形 47" descr="32313534303433353b32313534303432313bc8d9d3fed6a4cae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08" y="5303394"/>
            <a:ext cx="1046496" cy="10464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17337" y="21590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性能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优化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923290"/>
            <a:ext cx="10456545" cy="59347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17337" y="21590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性能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优化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850900"/>
            <a:ext cx="1044765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17337" y="21590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性能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优化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" y="737870"/>
            <a:ext cx="10378440" cy="61207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17337" y="21590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性能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优化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843280"/>
            <a:ext cx="10582275" cy="24098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形 23" descr="31393935333939383b31373432363535313bd1a7cebbc3b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6721" y="1649633"/>
            <a:ext cx="3422089" cy="3422089"/>
          </a:xfrm>
          <a:prstGeom prst="rect">
            <a:avLst/>
          </a:prstGeom>
        </p:spPr>
      </p:pic>
      <p:sp>
        <p:nvSpPr>
          <p:cNvPr id="33" name="任意多边形: 形状 32"/>
          <p:cNvSpPr/>
          <p:nvPr/>
        </p:nvSpPr>
        <p:spPr>
          <a:xfrm>
            <a:off x="8975981" y="2759682"/>
            <a:ext cx="3216020" cy="4121147"/>
          </a:xfrm>
          <a:custGeom>
            <a:avLst/>
            <a:gdLst>
              <a:gd name="connsiteX0" fmla="*/ 3216020 w 3216020"/>
              <a:gd name="connsiteY0" fmla="*/ 0 h 4121147"/>
              <a:gd name="connsiteX1" fmla="*/ 3216020 w 3216020"/>
              <a:gd name="connsiteY1" fmla="*/ 4121147 h 4121147"/>
              <a:gd name="connsiteX2" fmla="*/ 0 w 3216020"/>
              <a:gd name="connsiteY2" fmla="*/ 4121147 h 412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6020" h="4121147">
                <a:moveTo>
                  <a:pt x="3216020" y="0"/>
                </a:moveTo>
                <a:lnTo>
                  <a:pt x="3216020" y="4121147"/>
                </a:lnTo>
                <a:lnTo>
                  <a:pt x="0" y="4121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rot="16200000">
            <a:off x="8142779" y="-587961"/>
            <a:ext cx="3461261" cy="4637181"/>
          </a:xfrm>
          <a:custGeom>
            <a:avLst/>
            <a:gdLst>
              <a:gd name="connsiteX0" fmla="*/ 3216020 w 3216020"/>
              <a:gd name="connsiteY0" fmla="*/ 0 h 4121147"/>
              <a:gd name="connsiteX1" fmla="*/ 3216020 w 3216020"/>
              <a:gd name="connsiteY1" fmla="*/ 4121147 h 4121147"/>
              <a:gd name="connsiteX2" fmla="*/ 0 w 3216020"/>
              <a:gd name="connsiteY2" fmla="*/ 4121147 h 412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6020" h="4121147">
                <a:moveTo>
                  <a:pt x="3216020" y="0"/>
                </a:moveTo>
                <a:lnTo>
                  <a:pt x="3216020" y="4121147"/>
                </a:lnTo>
                <a:lnTo>
                  <a:pt x="0" y="4121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10503730" y="4722035"/>
            <a:ext cx="1688270" cy="2163422"/>
          </a:xfrm>
          <a:custGeom>
            <a:avLst/>
            <a:gdLst>
              <a:gd name="connsiteX0" fmla="*/ 3216020 w 3216020"/>
              <a:gd name="connsiteY0" fmla="*/ 0 h 4121147"/>
              <a:gd name="connsiteX1" fmla="*/ 3216020 w 3216020"/>
              <a:gd name="connsiteY1" fmla="*/ 4121147 h 4121147"/>
              <a:gd name="connsiteX2" fmla="*/ 0 w 3216020"/>
              <a:gd name="connsiteY2" fmla="*/ 4121147 h 412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6020" h="4121147">
                <a:moveTo>
                  <a:pt x="3216020" y="0"/>
                </a:moveTo>
                <a:lnTo>
                  <a:pt x="3216020" y="4121147"/>
                </a:lnTo>
                <a:lnTo>
                  <a:pt x="0" y="4121147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268022" y="3230935"/>
            <a:ext cx="491109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96BADA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结束 </a:t>
            </a:r>
            <a:r>
              <a:rPr lang="en-US" altLang="zh-CN" sz="4400" b="1" dirty="0">
                <a:solidFill>
                  <a:srgbClr val="0070C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   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谢谢 </a:t>
            </a:r>
            <a:endParaRPr lang="zh-CN" altLang="en-US" sz="44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sp>
        <p:nvSpPr>
          <p:cNvPr id="2" name="任意多边形: 形状 38"/>
          <p:cNvSpPr/>
          <p:nvPr/>
        </p:nvSpPr>
        <p:spPr>
          <a:xfrm rot="16200000">
            <a:off x="10266154" y="-260406"/>
            <a:ext cx="1688270" cy="2163422"/>
          </a:xfrm>
          <a:custGeom>
            <a:avLst/>
            <a:gdLst>
              <a:gd name="connsiteX0" fmla="*/ 3216020 w 3216020"/>
              <a:gd name="connsiteY0" fmla="*/ 0 h 4121147"/>
              <a:gd name="connsiteX1" fmla="*/ 3216020 w 3216020"/>
              <a:gd name="connsiteY1" fmla="*/ 4121147 h 4121147"/>
              <a:gd name="connsiteX2" fmla="*/ 0 w 3216020"/>
              <a:gd name="connsiteY2" fmla="*/ 4121147 h 412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6020" h="4121147">
                <a:moveTo>
                  <a:pt x="3216020" y="0"/>
                </a:moveTo>
                <a:lnTo>
                  <a:pt x="3216020" y="4121147"/>
                </a:lnTo>
                <a:lnTo>
                  <a:pt x="0" y="4121147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180232" y="-1088172"/>
            <a:ext cx="5082436" cy="9076918"/>
            <a:chOff x="1180232" y="-1088172"/>
            <a:chExt cx="5082436" cy="9076918"/>
          </a:xfrm>
        </p:grpSpPr>
        <p:sp>
          <p:nvSpPr>
            <p:cNvPr id="13" name="任意多边形: 形状 12"/>
            <p:cNvSpPr/>
            <p:nvPr/>
          </p:nvSpPr>
          <p:spPr>
            <a:xfrm rot="11945907">
              <a:off x="1281678" y="-1088172"/>
              <a:ext cx="4980990" cy="9076918"/>
            </a:xfrm>
            <a:custGeom>
              <a:avLst/>
              <a:gdLst>
                <a:gd name="connsiteX0" fmla="*/ 4980990 w 4980990"/>
                <a:gd name="connsiteY0" fmla="*/ 8509626 h 10234297"/>
                <a:gd name="connsiteX1" fmla="*/ 0 w 4980990"/>
                <a:gd name="connsiteY1" fmla="*/ 10234297 h 10234297"/>
                <a:gd name="connsiteX2" fmla="*/ 4980990 w 4980990"/>
                <a:gd name="connsiteY2" fmla="*/ 0 h 10234297"/>
                <a:gd name="connsiteX3" fmla="*/ 4980990 w 4980990"/>
                <a:gd name="connsiteY3" fmla="*/ 8509626 h 10234297"/>
                <a:gd name="connsiteX0-1" fmla="*/ 4980990 w 4980990"/>
                <a:gd name="connsiteY0-2" fmla="*/ 7352247 h 9076918"/>
                <a:gd name="connsiteX1-3" fmla="*/ 0 w 4980990"/>
                <a:gd name="connsiteY1-4" fmla="*/ 9076918 h 9076918"/>
                <a:gd name="connsiteX2-5" fmla="*/ 4923368 w 4980990"/>
                <a:gd name="connsiteY2-6" fmla="*/ 0 h 9076918"/>
                <a:gd name="connsiteX3-7" fmla="*/ 4980990 w 4980990"/>
                <a:gd name="connsiteY3-8" fmla="*/ 7352247 h 90769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80990" h="9076918">
                  <a:moveTo>
                    <a:pt x="4980990" y="7352247"/>
                  </a:moveTo>
                  <a:lnTo>
                    <a:pt x="0" y="9076918"/>
                  </a:lnTo>
                  <a:lnTo>
                    <a:pt x="4923368" y="0"/>
                  </a:lnTo>
                  <a:lnTo>
                    <a:pt x="4980990" y="73522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37"/>
            <p:cNvSpPr/>
            <p:nvPr/>
          </p:nvSpPr>
          <p:spPr>
            <a:xfrm rot="11945907">
              <a:off x="1180232" y="-463487"/>
              <a:ext cx="1421446" cy="7843229"/>
            </a:xfrm>
            <a:custGeom>
              <a:avLst/>
              <a:gdLst>
                <a:gd name="connsiteX0" fmla="*/ 0 w 1503609"/>
                <a:gd name="connsiteY0" fmla="*/ 8414926 h 8414926"/>
                <a:gd name="connsiteX1" fmla="*/ 1503609 w 1503609"/>
                <a:gd name="connsiteY1" fmla="*/ 0 h 8414926"/>
                <a:gd name="connsiteX2" fmla="*/ 1503609 w 1503609"/>
                <a:gd name="connsiteY2" fmla="*/ 8414926 h 8414926"/>
                <a:gd name="connsiteX3" fmla="*/ 0 w 1503609"/>
                <a:gd name="connsiteY3" fmla="*/ 8414926 h 8414926"/>
                <a:gd name="connsiteX0-1" fmla="*/ 0 w 1554297"/>
                <a:gd name="connsiteY0-2" fmla="*/ 8856890 h 8856890"/>
                <a:gd name="connsiteX1-3" fmla="*/ 1554297 w 1554297"/>
                <a:gd name="connsiteY1-4" fmla="*/ 0 h 8856890"/>
                <a:gd name="connsiteX2-5" fmla="*/ 1554297 w 1554297"/>
                <a:gd name="connsiteY2-6" fmla="*/ 8414926 h 8856890"/>
                <a:gd name="connsiteX3-7" fmla="*/ 0 w 1554297"/>
                <a:gd name="connsiteY3-8" fmla="*/ 8856890 h 8856890"/>
                <a:gd name="connsiteX0-9" fmla="*/ 0 w 1554297"/>
                <a:gd name="connsiteY0-10" fmla="*/ 8856890 h 8856890"/>
                <a:gd name="connsiteX1-11" fmla="*/ 1554297 w 1554297"/>
                <a:gd name="connsiteY1-12" fmla="*/ 0 h 8856890"/>
                <a:gd name="connsiteX2-13" fmla="*/ 1554297 w 1554297"/>
                <a:gd name="connsiteY2-14" fmla="*/ 8414926 h 8856890"/>
                <a:gd name="connsiteX3-15" fmla="*/ 0 w 1554297"/>
                <a:gd name="connsiteY3-16" fmla="*/ 8856890 h 8856890"/>
                <a:gd name="connsiteX0-17" fmla="*/ 0 w 1554297"/>
                <a:gd name="connsiteY0-18" fmla="*/ 7744520 h 7744520"/>
                <a:gd name="connsiteX1-19" fmla="*/ 1387888 w 1554297"/>
                <a:gd name="connsiteY1-20" fmla="*/ 0 h 7744520"/>
                <a:gd name="connsiteX2-21" fmla="*/ 1554297 w 1554297"/>
                <a:gd name="connsiteY2-22" fmla="*/ 7302556 h 7744520"/>
                <a:gd name="connsiteX3-23" fmla="*/ 0 w 1554297"/>
                <a:gd name="connsiteY3-24" fmla="*/ 7744520 h 7744520"/>
                <a:gd name="connsiteX0-25" fmla="*/ 0 w 1587855"/>
                <a:gd name="connsiteY0-26" fmla="*/ 7843229 h 7843229"/>
                <a:gd name="connsiteX1-27" fmla="*/ 1421446 w 1587855"/>
                <a:gd name="connsiteY1-28" fmla="*/ 0 h 7843229"/>
                <a:gd name="connsiteX2-29" fmla="*/ 1587855 w 1587855"/>
                <a:gd name="connsiteY2-30" fmla="*/ 7302556 h 7843229"/>
                <a:gd name="connsiteX3-31" fmla="*/ 0 w 1587855"/>
                <a:gd name="connsiteY3-32" fmla="*/ 7843229 h 7843229"/>
                <a:gd name="connsiteX0-33" fmla="*/ 0 w 1587855"/>
                <a:gd name="connsiteY0-34" fmla="*/ 7843229 h 7843229"/>
                <a:gd name="connsiteX1-35" fmla="*/ 1421446 w 1587855"/>
                <a:gd name="connsiteY1-36" fmla="*/ 0 h 7843229"/>
                <a:gd name="connsiteX2-37" fmla="*/ 1587855 w 1587855"/>
                <a:gd name="connsiteY2-38" fmla="*/ 7302556 h 7843229"/>
                <a:gd name="connsiteX3-39" fmla="*/ 0 w 1587855"/>
                <a:gd name="connsiteY3-40" fmla="*/ 7843229 h 7843229"/>
                <a:gd name="connsiteX0-41" fmla="*/ 0 w 1553961"/>
                <a:gd name="connsiteY0-42" fmla="*/ 7843229 h 7843229"/>
                <a:gd name="connsiteX1-43" fmla="*/ 1421446 w 1553961"/>
                <a:gd name="connsiteY1-44" fmla="*/ 0 h 7843229"/>
                <a:gd name="connsiteX2-45" fmla="*/ 1553961 w 1553961"/>
                <a:gd name="connsiteY2-46" fmla="*/ 7372351 h 7843229"/>
                <a:gd name="connsiteX3-47" fmla="*/ 0 w 1553961"/>
                <a:gd name="connsiteY3-48" fmla="*/ 7843229 h 7843229"/>
                <a:gd name="connsiteX0-49" fmla="*/ 0 w 1421446"/>
                <a:gd name="connsiteY0-50" fmla="*/ 7843229 h 7843229"/>
                <a:gd name="connsiteX1-51" fmla="*/ 1421446 w 1421446"/>
                <a:gd name="connsiteY1-52" fmla="*/ 0 h 7843229"/>
                <a:gd name="connsiteX2-53" fmla="*/ 1421024 w 1421446"/>
                <a:gd name="connsiteY2-54" fmla="*/ 7379674 h 7843229"/>
                <a:gd name="connsiteX3-55" fmla="*/ 0 w 1421446"/>
                <a:gd name="connsiteY3-56" fmla="*/ 7843229 h 7843229"/>
                <a:gd name="connsiteX0-57" fmla="*/ 0 w 1421446"/>
                <a:gd name="connsiteY0-58" fmla="*/ 7843229 h 7843229"/>
                <a:gd name="connsiteX1-59" fmla="*/ 1421446 w 1421446"/>
                <a:gd name="connsiteY1-60" fmla="*/ 0 h 7843229"/>
                <a:gd name="connsiteX2-61" fmla="*/ 1421024 w 1421446"/>
                <a:gd name="connsiteY2-62" fmla="*/ 7379674 h 7843229"/>
                <a:gd name="connsiteX3-63" fmla="*/ 0 w 1421446"/>
                <a:gd name="connsiteY3-64" fmla="*/ 7843229 h 7843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1446" h="7843229">
                  <a:moveTo>
                    <a:pt x="0" y="7843229"/>
                  </a:moveTo>
                  <a:lnTo>
                    <a:pt x="1421446" y="0"/>
                  </a:lnTo>
                  <a:cubicBezTo>
                    <a:pt x="1421305" y="2459891"/>
                    <a:pt x="1421165" y="4919783"/>
                    <a:pt x="1421024" y="7379674"/>
                  </a:cubicBezTo>
                  <a:cubicBezTo>
                    <a:pt x="902925" y="7526995"/>
                    <a:pt x="877219" y="7571562"/>
                    <a:pt x="0" y="7843229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65597" y="20448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索引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建立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435975" y="4895850"/>
            <a:ext cx="2412365" cy="1828165"/>
            <a:chOff x="6037099" y="1480481"/>
            <a:chExt cx="5746289" cy="4271761"/>
          </a:xfrm>
        </p:grpSpPr>
        <p:sp>
          <p:nvSpPr>
            <p:cNvPr id="17" name="椭圆 16"/>
            <p:cNvSpPr/>
            <p:nvPr/>
          </p:nvSpPr>
          <p:spPr>
            <a:xfrm>
              <a:off x="6037099" y="1480481"/>
              <a:ext cx="4271761" cy="427176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834332" y="2872412"/>
              <a:ext cx="2949056" cy="2879830"/>
              <a:chOff x="5429250" y="1962150"/>
              <a:chExt cx="4057650" cy="396240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600700" y="1962150"/>
                <a:ext cx="3886200" cy="3886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5429250" y="2038350"/>
                <a:ext cx="3886200" cy="3886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9" name="图形 18" descr="上升趋势条形图 纯色填充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6990192" y="2620485"/>
              <a:ext cx="1719532" cy="1719532"/>
            </a:xfrm>
            <a:prstGeom prst="rect">
              <a:avLst/>
            </a:prstGeom>
          </p:spPr>
        </p:pic>
        <p:pic>
          <p:nvPicPr>
            <p:cNvPr id="21" name="图形 20" descr="书籍 纯色填充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37512" y="3768669"/>
              <a:ext cx="1142696" cy="114269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704813" y="1862661"/>
            <a:ext cx="3872555" cy="1065132"/>
            <a:chOff x="1042345" y="1880473"/>
            <a:chExt cx="3872555" cy="1065132"/>
          </a:xfrm>
        </p:grpSpPr>
        <p:sp>
          <p:nvSpPr>
            <p:cNvPr id="22" name="矩形 21"/>
            <p:cNvSpPr/>
            <p:nvPr/>
          </p:nvSpPr>
          <p:spPr>
            <a:xfrm>
              <a:off x="1684264" y="2295365"/>
              <a:ext cx="3230636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汉仪旗黑-55简" panose="00020600040101010101" charset="-122"/>
                </a:rPr>
                <a:t>正排索引是从文档到关键字的映射（已知文档求关键字）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84248" y="1933415"/>
              <a:ext cx="188563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+mn-ea"/>
                  <a:sym typeface="+mn-lt"/>
                </a:rPr>
                <a:t>正排</a:t>
              </a: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+mn-ea"/>
                  <a:sym typeface="+mn-lt"/>
                </a:rPr>
                <a:t>索引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042345" y="1880473"/>
              <a:ext cx="650240" cy="650240"/>
              <a:chOff x="926799" y="1939689"/>
              <a:chExt cx="1090913" cy="1090913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926799" y="1939689"/>
                <a:ext cx="1090913" cy="109091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" name="图片 3" descr="31393935333132383b31393939333839383bd7dcbde1bbe3b1a8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72845" y="2188210"/>
                <a:ext cx="648335" cy="648335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/>
          <p:cNvGrpSpPr/>
          <p:nvPr/>
        </p:nvGrpSpPr>
        <p:grpSpPr>
          <a:xfrm>
            <a:off x="704813" y="3224085"/>
            <a:ext cx="3872555" cy="1065132"/>
            <a:chOff x="1042345" y="1880473"/>
            <a:chExt cx="3872555" cy="1065132"/>
          </a:xfrm>
        </p:grpSpPr>
        <p:sp>
          <p:nvSpPr>
            <p:cNvPr id="27" name="矩形 26"/>
            <p:cNvSpPr/>
            <p:nvPr/>
          </p:nvSpPr>
          <p:spPr>
            <a:xfrm>
              <a:off x="1684264" y="2295365"/>
              <a:ext cx="3230636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汉仪旗黑-55简" panose="00020600040101010101" charset="-122"/>
                </a:rPr>
                <a:t>倒排索引是从关键字到文档的映射（已知关键字求文档）。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684248" y="1933415"/>
              <a:ext cx="188563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+mn-ea"/>
                  <a:sym typeface="+mn-lt"/>
                </a:rPr>
                <a:t>倒排</a:t>
              </a: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汉仪旗黑-55简" panose="00020600040101010101" charset="-122"/>
                  <a:ea typeface="汉仪旗黑-55简" panose="00020600040101010101" charset="-122"/>
                  <a:cs typeface="+mn-ea"/>
                  <a:sym typeface="+mn-lt"/>
                </a:rPr>
                <a:t>索引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042345" y="1880473"/>
              <a:ext cx="650240" cy="650240"/>
              <a:chOff x="926799" y="1939689"/>
              <a:chExt cx="1090913" cy="1090913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926799" y="1939689"/>
                <a:ext cx="1090913" cy="109091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1" name="图片 3" descr="31393935333132383b31393939333839383bd7dcbde1bbe3b1a8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72845" y="2188210"/>
                <a:ext cx="648335" cy="648335"/>
              </a:xfrm>
              <a:prstGeom prst="rect">
                <a:avLst/>
              </a:prstGeom>
            </p:spPr>
          </p:pic>
        </p:grpSp>
      </p:grpSp>
      <p:sp>
        <p:nvSpPr>
          <p:cNvPr id="3" name="矩形 2"/>
          <p:cNvSpPr/>
          <p:nvPr/>
        </p:nvSpPr>
        <p:spPr>
          <a:xfrm>
            <a:off x="5655310" y="3224530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word1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665470" y="3800475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word2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6928485" y="3224530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文档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8118475" y="3224530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文档</a:t>
            </a:r>
            <a:r>
              <a:rPr lang="en-US"/>
              <a:t>2</a:t>
            </a:r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9307830" y="3224530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.......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938010" y="3800475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文档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8118475" y="3800475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文档</a:t>
            </a:r>
            <a:r>
              <a:rPr lang="en-US"/>
              <a:t>2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9308465" y="3800475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.......</a:t>
            </a:r>
            <a:endParaRPr lang="en-US"/>
          </a:p>
        </p:txBody>
      </p:sp>
      <p:cxnSp>
        <p:nvCxnSpPr>
          <p:cNvPr id="16" name="直接连接符 15"/>
          <p:cNvCxnSpPr/>
          <p:nvPr/>
        </p:nvCxnSpPr>
        <p:spPr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3" idx="3"/>
            <a:endCxn id="6" idx="1"/>
          </p:cNvCxnSpPr>
          <p:nvPr/>
        </p:nvCxnSpPr>
        <p:spPr>
          <a:xfrm>
            <a:off x="6517005" y="3453130"/>
            <a:ext cx="411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6" idx="3"/>
            <a:endCxn id="7" idx="1"/>
          </p:cNvCxnSpPr>
          <p:nvPr/>
        </p:nvCxnSpPr>
        <p:spPr>
          <a:xfrm>
            <a:off x="7790180" y="3453130"/>
            <a:ext cx="3282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7" idx="3"/>
            <a:endCxn id="9" idx="1"/>
          </p:cNvCxnSpPr>
          <p:nvPr/>
        </p:nvCxnSpPr>
        <p:spPr>
          <a:xfrm>
            <a:off x="8980170" y="3453130"/>
            <a:ext cx="327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527165" y="4006215"/>
            <a:ext cx="411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790180" y="4006215"/>
            <a:ext cx="3282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980170" y="4006215"/>
            <a:ext cx="327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655310" y="1746885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文档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6" name="矩形 45"/>
          <p:cNvSpPr/>
          <p:nvPr/>
        </p:nvSpPr>
        <p:spPr>
          <a:xfrm>
            <a:off x="5665470" y="2322830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文档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7" name="矩形 46"/>
          <p:cNvSpPr/>
          <p:nvPr/>
        </p:nvSpPr>
        <p:spPr>
          <a:xfrm>
            <a:off x="6928485" y="1746885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word1</a:t>
            </a:r>
            <a:endParaRPr lang="en-US" altLang="zh-CN"/>
          </a:p>
        </p:txBody>
      </p:sp>
      <p:sp>
        <p:nvSpPr>
          <p:cNvPr id="48" name="矩形 47"/>
          <p:cNvSpPr/>
          <p:nvPr/>
        </p:nvSpPr>
        <p:spPr>
          <a:xfrm>
            <a:off x="8118475" y="1746885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word2</a:t>
            </a:r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9307830" y="1746885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.......</a:t>
            </a:r>
            <a:endParaRPr lang="en-US"/>
          </a:p>
        </p:txBody>
      </p:sp>
      <p:sp>
        <p:nvSpPr>
          <p:cNvPr id="50" name="矩形 49"/>
          <p:cNvSpPr/>
          <p:nvPr/>
        </p:nvSpPr>
        <p:spPr>
          <a:xfrm>
            <a:off x="6938010" y="2322830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word1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8118475" y="2322830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word2</a:t>
            </a:r>
            <a:endParaRPr lang="en-US"/>
          </a:p>
        </p:txBody>
      </p:sp>
      <p:sp>
        <p:nvSpPr>
          <p:cNvPr id="52" name="矩形 51"/>
          <p:cNvSpPr/>
          <p:nvPr/>
        </p:nvSpPr>
        <p:spPr>
          <a:xfrm>
            <a:off x="9308465" y="2322830"/>
            <a:ext cx="861695" cy="4565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.......</a:t>
            </a:r>
            <a:endParaRPr lang="en-US"/>
          </a:p>
        </p:txBody>
      </p:sp>
      <p:cxnSp>
        <p:nvCxnSpPr>
          <p:cNvPr id="53" name="直接连接符 52"/>
          <p:cNvCxnSpPr>
            <a:stCxn id="45" idx="3"/>
            <a:endCxn id="47" idx="1"/>
          </p:cNvCxnSpPr>
          <p:nvPr/>
        </p:nvCxnSpPr>
        <p:spPr>
          <a:xfrm>
            <a:off x="6517005" y="497840"/>
            <a:ext cx="411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47" idx="3"/>
            <a:endCxn id="48" idx="1"/>
          </p:cNvCxnSpPr>
          <p:nvPr/>
        </p:nvCxnSpPr>
        <p:spPr>
          <a:xfrm>
            <a:off x="7790180" y="497840"/>
            <a:ext cx="3282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48" idx="3"/>
            <a:endCxn id="49" idx="1"/>
          </p:cNvCxnSpPr>
          <p:nvPr/>
        </p:nvCxnSpPr>
        <p:spPr>
          <a:xfrm>
            <a:off x="8980170" y="497840"/>
            <a:ext cx="327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527165" y="2528570"/>
            <a:ext cx="411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7790180" y="2528570"/>
            <a:ext cx="3282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980170" y="2528570"/>
            <a:ext cx="327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455437" y="21464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索引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建立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6890" y="1047115"/>
            <a:ext cx="10572750" cy="56622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70399" y="1931862"/>
            <a:ext cx="8877109" cy="3392752"/>
            <a:chOff x="710565" y="1589889"/>
            <a:chExt cx="10667048" cy="4076851"/>
          </a:xfrm>
        </p:grpSpPr>
        <p:sp>
          <p:nvSpPr>
            <p:cNvPr id="2" name="缺角矩形 1"/>
            <p:cNvSpPr/>
            <p:nvPr/>
          </p:nvSpPr>
          <p:spPr>
            <a:xfrm>
              <a:off x="7300913" y="1589889"/>
              <a:ext cx="4076700" cy="4076700"/>
            </a:xfrm>
            <a:prstGeom prst="plaqu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2019103115500822667.jpg!860"/>
            <p:cNvPicPr>
              <a:picLocks noChangeAspect="1"/>
            </p:cNvPicPr>
            <p:nvPr/>
          </p:nvPicPr>
          <p:blipFill>
            <a:blip r:embed="rId1" cstate="email"/>
            <a:srcRect/>
            <a:stretch>
              <a:fillRect/>
            </a:stretch>
          </p:blipFill>
          <p:spPr>
            <a:xfrm>
              <a:off x="710565" y="1682115"/>
              <a:ext cx="6590665" cy="398462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7281916" y="3201598"/>
            <a:ext cx="3138170" cy="92964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倒排索引：主要的作用就是</a:t>
            </a:r>
            <a:r>
              <a:rPr lang="zh-CN" altLang="en-US" sz="14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快速召回。</a:t>
            </a:r>
            <a:endParaRPr lang="zh-CN" altLang="en-US" sz="1400" dirty="0">
              <a:solidFill>
                <a:schemeClr val="bg1"/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正排索引：</a:t>
            </a:r>
            <a:r>
              <a:rPr lang="zh-CN" altLang="en-US" sz="14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主要的</a:t>
            </a:r>
            <a:r>
              <a:rPr lang="zh-CN" altLang="en-US" sz="14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作用是排序(计算分数),聚合等操作。</a:t>
            </a:r>
            <a:endParaRPr lang="zh-CN" altLang="en-US" sz="1400" dirty="0">
              <a:solidFill>
                <a:schemeClr val="bg1"/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70511" y="2636151"/>
            <a:ext cx="2797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索引作用</a:t>
            </a:r>
            <a:endParaRPr lang="zh-CN" altLang="en-US" sz="2000" b="1" dirty="0">
              <a:solidFill>
                <a:srgbClr val="FF0000"/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5437" y="214640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索引作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用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455420" y="214630"/>
            <a:ext cx="1775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文档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添加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0" y="810260"/>
            <a:ext cx="10252710" cy="5965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455420" y="214630"/>
            <a:ext cx="188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文档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添加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460" y="808355"/>
            <a:ext cx="10314305" cy="6049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455420" y="214630"/>
            <a:ext cx="2030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文档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查询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822325"/>
            <a:ext cx="10405110" cy="6035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455420" y="214630"/>
            <a:ext cx="1861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文档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+mn-ea"/>
                <a:sym typeface="+mn-lt"/>
              </a:rPr>
              <a:t>查询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807720"/>
            <a:ext cx="10351135" cy="60502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UNIT_PLACING_PICTURE_USER_VIEWPORT" val="{&quot;height&quot;:8595,&quot;width&quot;:16050}"/>
</p:tagLst>
</file>

<file path=ppt/tags/tag4.xml><?xml version="1.0" encoding="utf-8"?>
<p:tagLst xmlns:p="http://schemas.openxmlformats.org/presentationml/2006/main">
  <p:tag name="COMMONDATA" val="eyJjb3VudCI6NSwiaGRpZCI6ImZhNzAyY2ZhOGU4OTFmNzcwYjI0MjQ0M2ZlNjYyYTU2IiwidXNlckNvdW50Ijo1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</Words>
  <Application>WPS 演示</Application>
  <PresentationFormat>宽屏</PresentationFormat>
  <Paragraphs>178</Paragraphs>
  <Slides>25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汉仪旗黑-55简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kkok</dc:creator>
  <cp:lastModifiedBy>FiWi</cp:lastModifiedBy>
  <cp:revision>39</cp:revision>
  <dcterms:created xsi:type="dcterms:W3CDTF">2022-05-08T05:45:00Z</dcterms:created>
  <dcterms:modified xsi:type="dcterms:W3CDTF">2022-06-10T06:34:01Z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5390EE4D7F504166BD8B4ACED0961DA8</vt:lpwstr>
  </property>
  <property fmtid="{D5CDD505-2E9C-101B-9397-08002B2CF9AE}" pid="3" name="KSOProductBuildVer">
    <vt:lpwstr>2052-11.1.0.11744</vt:lpwstr>
  </property>
  <property fmtid="{D5CDD505-2E9C-101B-9397-08002B2CF9AE}" pid="4" name="KSOTemplateUUID">
    <vt:lpwstr>v1.0_mb_QftjnsR+h9m0vhNSY140GQ==</vt:lpwstr>
  </property>
</Properties>
</file>